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347" r:id="rId2"/>
    <p:sldId id="375" r:id="rId3"/>
    <p:sldId id="392" r:id="rId4"/>
    <p:sldId id="391" r:id="rId5"/>
    <p:sldId id="390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7" r:id="rId16"/>
    <p:sldId id="386" r:id="rId17"/>
    <p:sldId id="385" r:id="rId18"/>
    <p:sldId id="388" r:id="rId19"/>
    <p:sldId id="389" r:id="rId20"/>
    <p:sldId id="367" r:id="rId21"/>
    <p:sldId id="366" r:id="rId22"/>
    <p:sldId id="327" r:id="rId23"/>
    <p:sldId id="329" r:id="rId24"/>
    <p:sldId id="350" r:id="rId25"/>
    <p:sldId id="331" r:id="rId26"/>
    <p:sldId id="360" r:id="rId27"/>
    <p:sldId id="330" r:id="rId28"/>
    <p:sldId id="335" r:id="rId29"/>
    <p:sldId id="336" r:id="rId30"/>
    <p:sldId id="337" r:id="rId31"/>
    <p:sldId id="349" r:id="rId32"/>
    <p:sldId id="338" r:id="rId33"/>
    <p:sldId id="339" r:id="rId34"/>
    <p:sldId id="361" r:id="rId35"/>
    <p:sldId id="362" r:id="rId36"/>
    <p:sldId id="363" r:id="rId37"/>
    <p:sldId id="364" r:id="rId38"/>
    <p:sldId id="365" r:id="rId39"/>
    <p:sldId id="340" r:id="rId40"/>
    <p:sldId id="356" r:id="rId41"/>
    <p:sldId id="357" r:id="rId42"/>
    <p:sldId id="328" r:id="rId43"/>
    <p:sldId id="351" r:id="rId44"/>
    <p:sldId id="373" r:id="rId45"/>
    <p:sldId id="344" r:id="rId46"/>
    <p:sldId id="374" r:id="rId47"/>
    <p:sldId id="358" r:id="rId48"/>
    <p:sldId id="359" r:id="rId49"/>
    <p:sldId id="370" r:id="rId50"/>
    <p:sldId id="371" r:id="rId51"/>
    <p:sldId id="372" r:id="rId52"/>
    <p:sldId id="348" r:id="rId53"/>
    <p:sldId id="345" r:id="rId54"/>
    <p:sldId id="368" r:id="rId55"/>
    <p:sldId id="346" r:id="rId56"/>
    <p:sldId id="352" r:id="rId57"/>
    <p:sldId id="354" r:id="rId58"/>
    <p:sldId id="353" r:id="rId59"/>
    <p:sldId id="355" r:id="rId60"/>
  </p:sldIdLst>
  <p:sldSz cx="9144000" cy="6858000" type="screen4x3"/>
  <p:notesSz cx="6858000" cy="9144000"/>
  <p:defaultTextStyle>
    <a:lvl1pPr algn="ctr" defTabSz="584200">
      <a:defRPr sz="2400">
        <a:latin typeface="+mn-lt"/>
        <a:ea typeface="+mn-ea"/>
        <a:cs typeface="+mn-cs"/>
        <a:sym typeface="Helvetica Light"/>
      </a:defRPr>
    </a:lvl1pPr>
    <a:lvl2pPr indent="228600" algn="ctr" defTabSz="584200">
      <a:defRPr sz="2400">
        <a:latin typeface="+mn-lt"/>
        <a:ea typeface="+mn-ea"/>
        <a:cs typeface="+mn-cs"/>
        <a:sym typeface="Helvetica Light"/>
      </a:defRPr>
    </a:lvl2pPr>
    <a:lvl3pPr indent="457200" algn="ctr" defTabSz="584200">
      <a:defRPr sz="2400">
        <a:latin typeface="+mn-lt"/>
        <a:ea typeface="+mn-ea"/>
        <a:cs typeface="+mn-cs"/>
        <a:sym typeface="Helvetica Light"/>
      </a:defRPr>
    </a:lvl3pPr>
    <a:lvl4pPr indent="685800" algn="ctr" defTabSz="584200">
      <a:defRPr sz="2400">
        <a:latin typeface="+mn-lt"/>
        <a:ea typeface="+mn-ea"/>
        <a:cs typeface="+mn-cs"/>
        <a:sym typeface="Helvetica Light"/>
      </a:defRPr>
    </a:lvl4pPr>
    <a:lvl5pPr indent="914400" algn="ctr" defTabSz="584200">
      <a:defRPr sz="2400">
        <a:latin typeface="+mn-lt"/>
        <a:ea typeface="+mn-ea"/>
        <a:cs typeface="+mn-cs"/>
        <a:sym typeface="Helvetica Light"/>
      </a:defRPr>
    </a:lvl5pPr>
    <a:lvl6pPr indent="1143000" algn="ctr" defTabSz="584200">
      <a:defRPr sz="2400">
        <a:latin typeface="+mn-lt"/>
        <a:ea typeface="+mn-ea"/>
        <a:cs typeface="+mn-cs"/>
        <a:sym typeface="Helvetica Light"/>
      </a:defRPr>
    </a:lvl6pPr>
    <a:lvl7pPr indent="1371600" algn="ctr" defTabSz="584200">
      <a:defRPr sz="2400">
        <a:latin typeface="+mn-lt"/>
        <a:ea typeface="+mn-ea"/>
        <a:cs typeface="+mn-cs"/>
        <a:sym typeface="Helvetica Light"/>
      </a:defRPr>
    </a:lvl7pPr>
    <a:lvl8pPr indent="1600200" algn="ctr" defTabSz="584200">
      <a:defRPr sz="2400">
        <a:latin typeface="+mn-lt"/>
        <a:ea typeface="+mn-ea"/>
        <a:cs typeface="+mn-cs"/>
        <a:sym typeface="Helvetica Light"/>
      </a:defRPr>
    </a:lvl8pPr>
    <a:lvl9pPr indent="1828800" algn="ctr" defTabSz="584200">
      <a:defRPr sz="24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4541" autoAdjust="0"/>
  </p:normalViewPr>
  <p:slideViewPr>
    <p:cSldViewPr snapToGrid="0" snapToObjects="1">
      <p:cViewPr varScale="1">
        <p:scale>
          <a:sx n="104" d="100"/>
          <a:sy n="104" d="100"/>
        </p:scale>
        <p:origin x="16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448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8" y="1151929"/>
            <a:ext cx="7358064" cy="232172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8" y="3536156"/>
            <a:ext cx="7358064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228600" algn="ctr">
              <a:spcBef>
                <a:spcPts val="0"/>
              </a:spcBef>
              <a:buSzTx/>
              <a:buNone/>
              <a:defRPr sz="2200"/>
            </a:lvl2pPr>
            <a:lvl3pPr marL="0" indent="457200" algn="ctr">
              <a:spcBef>
                <a:spcPts val="0"/>
              </a:spcBef>
              <a:buSzTx/>
              <a:buNone/>
              <a:defRPr sz="2200"/>
            </a:lvl3pPr>
            <a:lvl4pPr marL="0" indent="685800" algn="ctr">
              <a:spcBef>
                <a:spcPts val="0"/>
              </a:spcBef>
              <a:buSzTx/>
              <a:buNone/>
              <a:defRPr sz="2200"/>
            </a:lvl4pPr>
            <a:lvl5pPr marL="0" indent="9144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8" y="2268140"/>
            <a:ext cx="7358064" cy="232172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228600" algn="ctr">
              <a:spcBef>
                <a:spcPts val="0"/>
              </a:spcBef>
              <a:buSzTx/>
              <a:buNone/>
              <a:defRPr sz="2200"/>
            </a:lvl2pPr>
            <a:lvl3pPr marL="0" indent="457200" algn="ctr">
              <a:spcBef>
                <a:spcPts val="0"/>
              </a:spcBef>
              <a:buSzTx/>
              <a:buNone/>
              <a:defRPr sz="2200"/>
            </a:lvl3pPr>
            <a:lvl4pPr marL="0" indent="685800" algn="ctr">
              <a:spcBef>
                <a:spcPts val="0"/>
              </a:spcBef>
              <a:buSzTx/>
              <a:buNone/>
              <a:defRPr sz="2200"/>
            </a:lvl4pPr>
            <a:lvl5pPr marL="0" indent="9144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69726" y="1830585"/>
            <a:ext cx="3750470" cy="4420197"/>
          </a:xfrm>
          <a:prstGeom prst="rect">
            <a:avLst/>
          </a:prstGeom>
        </p:spPr>
        <p:txBody>
          <a:bodyPr/>
          <a:lstStyle>
            <a:lvl1pPr marL="220435" indent="-220435">
              <a:spcBef>
                <a:spcPts val="3200"/>
              </a:spcBef>
              <a:defRPr sz="1800"/>
            </a:lvl1pPr>
            <a:lvl2pPr marL="563335" indent="-220435">
              <a:spcBef>
                <a:spcPts val="3200"/>
              </a:spcBef>
              <a:defRPr sz="1800"/>
            </a:lvl2pPr>
            <a:lvl3pPr marL="906235" indent="-220435">
              <a:spcBef>
                <a:spcPts val="3200"/>
              </a:spcBef>
              <a:defRPr sz="1800"/>
            </a:lvl3pPr>
            <a:lvl4pPr marL="1249135" indent="-220435">
              <a:spcBef>
                <a:spcPts val="3200"/>
              </a:spcBef>
              <a:defRPr sz="1800"/>
            </a:lvl4pPr>
            <a:lvl5pPr marL="1592035" indent="-220435">
              <a:spcBef>
                <a:spcPts val="3200"/>
              </a:spcBef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669726" y="892968"/>
            <a:ext cx="7804548" cy="50720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584200">
        <a:defRPr sz="56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56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56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56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56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56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56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56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5600">
          <a:latin typeface="+mn-lt"/>
          <a:ea typeface="+mn-ea"/>
          <a:cs typeface="+mn-cs"/>
          <a:sym typeface="Helvetica Light"/>
        </a:defRPr>
      </a:lvl9pPr>
    </p:titleStyle>
    <p:bodyStyle>
      <a:lvl1pPr marL="296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1pPr>
      <a:lvl2pPr marL="740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2pPr>
      <a:lvl3pPr marL="1185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3pPr>
      <a:lvl4pPr marL="1629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4pPr>
      <a:lvl5pPr marL="2074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5pPr>
      <a:lvl6pPr marL="2518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6pPr>
      <a:lvl7pPr marL="2963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7pPr>
      <a:lvl8pPr marL="3407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8pPr>
      <a:lvl9pPr marL="3852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ad.firstmark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hyperlink" Target="https://medium.com/airbnb-engineering/data-infrastructure-at-airbnb-8adfb34f169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irbnb.io/projects/streamaler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posts/lucianovasconcelosf_airflow-101-activity-7211644717640388609-K7qk?utm_source=share&amp;utm_medium=member_desktop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hyperlink" Target="https://medium.com/datamindedbe/cross-dag-dependencies-in-apache-airflow-a-comprehensive-guide-88cbc0bc68d0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mindedbe/cross-dag-dependencies-in-apache-airflow-a-comprehensive-guide-88cbc0bc68d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pulse/apache-airflow-dags-din%C3%A2micas-e-escal%C3%A1veis-jose-r-f-junior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tJHMdoi_Gg&amp;list=PLwFJcsJ61oujAqYpMp1kdUBcPG0sE0QMT&amp;index=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apache-airflow-dags-din%C3%A2micas-e-escal%C3%A1veis-jose-r-f-juni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apache-airflow-dags-din%C3%A2micas-e-escal%C3%A1veis-jose-r-f-juni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posts/lucianovasconcelosf_airflow-101-activity-7211644717640388609-K7qk?utm_source=share&amp;utm_medium=member_desktop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lucianovasconcelosf_airflow-101-activity-7211644717640388609-K7qk?utm_source=share&amp;utm_medium=member_deskto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lucianovasconcelosf_airflow-101-activity-7211644717640388609-K7qk?utm_source=share&amp;utm_medium=member_deskto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lucianovasconcelosf_airflow-101-activity-7211644717640388609-K7qk?utm_source=share&amp;utm_medium=member_deskto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lucianovasconcelosf_airflow-101-activity-7211644717640388609-K7qk?utm_source=share&amp;utm_medium=member_deskto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apache-airflow-dags-din%C3%A2micas-e-escal%C3%A1veis-jose-r-f-juni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analytics-vidhya/orchestrating-machine-learning-experiments-for-mlops-using-apache-airflow-dcbc0bab380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wardsdatascience.com/end-to-end-machine-learning-pipeline-with-docker-and-apache-airflow-from-scratch-35f6a75f57ad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grabngoinfo/databricks-multi-task-job-scheduling-585d311d59e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.microsoft.com/en-us/power-bi/connect-data/refresh-scheduled-refresh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21academy.com/amazon-web-services/aws-cloud-certification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learn/certification/faq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t-pt/cloud-computing/finops/overview-finop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t-pt/cloud-computing/finops/overview-finop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dataops-transformando-engenharia-de-dados-com-e-bruno-l-mendes-ghfff/?originalSubdomain=p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ldataio.medium.com/a-guide-to-evaluating-data-observability-tools-5589ad9d35e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carlodata.com/blog-what-is-data-observabilit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ldataio.medium.com/a-guide-to-evaluating-data-observability-tools-5589ad9d35e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ldataio.medium.com/a-guide-to-evaluating-data-observability-tools-5589ad9d35e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628" y="294780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0" dirty="0"/>
              <a:t>Aula 04</a:t>
            </a:r>
            <a:endParaRPr sz="80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5C896183-1562-66B5-0375-06F66AC3B71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45426490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B75BA-B422-C0A3-8DEF-0BCF841F4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7D12FF3D-C4F1-3D38-92C0-20B6F51BC3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4755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FF895CD5-A78E-671C-47B2-43CE558318C4}"/>
              </a:ext>
            </a:extLst>
          </p:cNvPr>
          <p:cNvSpPr/>
          <p:nvPr/>
        </p:nvSpPr>
        <p:spPr>
          <a:xfrm>
            <a:off x="6514726" y="4651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6153F33B-4953-4649-38D1-2E9B2BB1102A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ABD1E471-D71E-953F-74D7-7D3D16D2CF31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7449E63-7AA8-A741-52CE-663C2AE37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B5F5C7-AE14-3C26-DC15-AA17F953E260}"/>
              </a:ext>
            </a:extLst>
          </p:cNvPr>
          <p:cNvSpPr txBox="1"/>
          <p:nvPr/>
        </p:nvSpPr>
        <p:spPr>
          <a:xfrm>
            <a:off x="5334000" y="892286"/>
            <a:ext cx="3578716" cy="504753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pt-BR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Logística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Rastreamento de entregas: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Entrega 1: Atraso de 2 horas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Entrega 2: Entregue no prazo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Entrega 3: Atraso de 1 dia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Informações</a:t>
            </a: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Relatório de desempenho: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80% das entregas foram realizadas dentro do prazo no último mês.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20% tiveram atrasos por problemas de transporte.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Ação corretiva: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"Atrasos estão concentrados em uma rota específica devido a problemas com fornecedores. A mudança para um fornecedor mais confiável pode melhorar a pontualidade."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8" name="Picture 4" descr="What is a Supply Chain? - Definition, Models and Best Practices --  WhatIs.com">
            <a:extLst>
              <a:ext uri="{FF2B5EF4-FFF2-40B4-BE49-F238E27FC236}">
                <a16:creationId xmlns:a16="http://schemas.microsoft.com/office/drawing/2014/main" id="{3A3E0B22-FE98-A54A-DCAE-052D1CDA4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21" y="1504830"/>
            <a:ext cx="4061379" cy="368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F47F5892-5743-D0F8-14C2-BAA855D6D46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0048653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F4A58-72CE-0974-7551-8A85941D1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073211AB-C92E-F633-EA5D-11B3038A9E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4755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CF4C5DA7-32C0-883D-ECAF-33A147D77E48}"/>
              </a:ext>
            </a:extLst>
          </p:cNvPr>
          <p:cNvSpPr/>
          <p:nvPr/>
        </p:nvSpPr>
        <p:spPr>
          <a:xfrm>
            <a:off x="6514726" y="4651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0FB150FA-675E-8BB6-F6D0-B118130BF9F7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455087DC-6F18-6999-5BDE-2EF02EF35C0C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81693B9D-9555-E66B-415F-F3D208115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4377BCDB-A177-F7A1-33AC-08CD98F570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O que isso tem a ver com Big Data?</a:t>
            </a:r>
            <a:endParaRPr lang="pt-PT" sz="3600" dirty="0"/>
          </a:p>
        </p:txBody>
      </p:sp>
      <p:pic>
        <p:nvPicPr>
          <p:cNvPr id="8194" name="Picture 2" descr="5 V's do Big data: abordagem efetiva para análise de dados">
            <a:extLst>
              <a:ext uri="{FF2B5EF4-FFF2-40B4-BE49-F238E27FC236}">
                <a16:creationId xmlns:a16="http://schemas.microsoft.com/office/drawing/2014/main" id="{D0DF8C6B-7EC3-5345-C544-1020F0A9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35" y="1617371"/>
            <a:ext cx="5288618" cy="43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9A3F8165-B8E7-C443-524A-C7068A5EAC6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0193471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21E7C-1B93-BBA0-36E0-32B5F9C5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32FF0DFA-9665-F6F3-98D9-731792BE49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7192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6307053A-EF8F-0B20-DE3E-42BFBE022F05}"/>
              </a:ext>
            </a:extLst>
          </p:cNvPr>
          <p:cNvSpPr/>
          <p:nvPr/>
        </p:nvSpPr>
        <p:spPr>
          <a:xfrm>
            <a:off x="6514726" y="44075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22E4D5AD-CA4A-ED72-E6A0-E28085B75EFF}"/>
              </a:ext>
            </a:extLst>
          </p:cNvPr>
          <p:cNvSpPr/>
          <p:nvPr/>
        </p:nvSpPr>
        <p:spPr>
          <a:xfrm flipV="1">
            <a:off x="231284" y="6419838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8860FE42-DE4A-1104-B520-9DB26F3DBAF8}"/>
              </a:ext>
            </a:extLst>
          </p:cNvPr>
          <p:cNvSpPr/>
          <p:nvPr/>
        </p:nvSpPr>
        <p:spPr>
          <a:xfrm>
            <a:off x="7784762" y="6523820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D663348-4D2F-5A89-7ABA-19867F92B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4763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4407C4A2-E0CE-3508-E98C-B6DA9A3992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7402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O que isso tem a ver com Big Data?</a:t>
            </a:r>
            <a:endParaRPr lang="pt-PT" sz="3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1506720-9C3C-CBDE-6571-7275965C2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022277"/>
              </p:ext>
            </p:extLst>
          </p:nvPr>
        </p:nvGraphicFramePr>
        <p:xfrm>
          <a:off x="924057" y="1662022"/>
          <a:ext cx="6860705" cy="4586584"/>
        </p:xfrm>
        <a:graphic>
          <a:graphicData uri="http://schemas.openxmlformats.org/drawingml/2006/table">
            <a:tbl>
              <a:tblPr/>
              <a:tblGrid>
                <a:gridCol w="2505313">
                  <a:extLst>
                    <a:ext uri="{9D8B030D-6E8A-4147-A177-3AD203B41FA5}">
                      <a16:colId xmlns:a16="http://schemas.microsoft.com/office/drawing/2014/main" val="3288361640"/>
                    </a:ext>
                  </a:extLst>
                </a:gridCol>
                <a:gridCol w="2363989">
                  <a:extLst>
                    <a:ext uri="{9D8B030D-6E8A-4147-A177-3AD203B41FA5}">
                      <a16:colId xmlns:a16="http://schemas.microsoft.com/office/drawing/2014/main" val="2526812116"/>
                    </a:ext>
                  </a:extLst>
                </a:gridCol>
                <a:gridCol w="1991403">
                  <a:extLst>
                    <a:ext uri="{9D8B030D-6E8A-4147-A177-3AD203B41FA5}">
                      <a16:colId xmlns:a16="http://schemas.microsoft.com/office/drawing/2014/main" val="3838428618"/>
                    </a:ext>
                  </a:extLst>
                </a:gridCol>
              </a:tblGrid>
              <a:tr h="39211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Área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de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Negócio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Exemplo Prático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Como o Big Data Funciona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272019"/>
                  </a:ext>
                </a:extLst>
              </a:tr>
              <a:tr h="9767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Recursos Humanos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Previsão de rotatividade e produtividade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Coleta dados de sistemas de RH para identificar padrões de insatisfação e sobrecarga.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971530"/>
                  </a:ext>
                </a:extLst>
              </a:tr>
              <a:tr h="102664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Marketing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Personalização de campanhas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Analisa cliques, redes sociais e preferências do cliente para segmentar campanhas e aumentar conversões.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596237"/>
                  </a:ext>
                </a:extLst>
              </a:tr>
              <a:tr h="117161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Finanças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Detecção de fraudes e otimização de ativos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Processa transações em tempo real e usa algoritmos para prever tendências e identificar comportamentos suspeitos.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971178"/>
                  </a:ext>
                </a:extLst>
              </a:tr>
              <a:tr h="976738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Logística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Otimização de rotas e redução de atrasos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Utiliza sensores IoT e dados de GPS para prever falhas em veículos e identificar rotas mais rápidas.</a:t>
                      </a:r>
                    </a:p>
                  </a:txBody>
                  <a:tcPr marL="2584" marR="2584" marT="258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672130"/>
                  </a:ext>
                </a:extLst>
              </a:tr>
            </a:tbl>
          </a:graphicData>
        </a:graphic>
      </p:graphicFrame>
      <p:sp>
        <p:nvSpPr>
          <p:cNvPr id="3" name="Shape 36">
            <a:extLst>
              <a:ext uri="{FF2B5EF4-FFF2-40B4-BE49-F238E27FC236}">
                <a16:creationId xmlns:a16="http://schemas.microsoft.com/office/drawing/2014/main" id="{B1FEDE33-9C5E-0C36-05FB-07C696663CB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9832705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4064A-1349-9E87-33A3-52EE84999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4D0A173C-34FF-D95C-9EF0-BB035BE0EB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7192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77B00B8C-BD0C-9B98-1F55-51F6D78275A0}"/>
              </a:ext>
            </a:extLst>
          </p:cNvPr>
          <p:cNvSpPr/>
          <p:nvPr/>
        </p:nvSpPr>
        <p:spPr>
          <a:xfrm>
            <a:off x="6514726" y="44075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567D1BC8-855B-F4FE-1E40-AAABAAA2EC66}"/>
              </a:ext>
            </a:extLst>
          </p:cNvPr>
          <p:cNvSpPr/>
          <p:nvPr/>
        </p:nvSpPr>
        <p:spPr>
          <a:xfrm flipV="1">
            <a:off x="231284" y="6419838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9D7B0927-D53D-901C-3AF6-DD17B3E92496}"/>
              </a:ext>
            </a:extLst>
          </p:cNvPr>
          <p:cNvSpPr/>
          <p:nvPr/>
        </p:nvSpPr>
        <p:spPr>
          <a:xfrm>
            <a:off x="7784762" y="6523820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A5EDDE5-E566-1459-DFA0-EC6C67685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4763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335E0402-234A-E15C-7CC5-A1378F258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7402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O que isso tem a ver com Data Warehouse, Data Lake e Lakehoue?</a:t>
            </a:r>
            <a:endParaRPr lang="pt-PT" sz="3600" dirty="0"/>
          </a:p>
        </p:txBody>
      </p:sp>
      <p:pic>
        <p:nvPicPr>
          <p:cNvPr id="9218" name="Picture 2" descr="O que é data lakehouse?">
            <a:extLst>
              <a:ext uri="{FF2B5EF4-FFF2-40B4-BE49-F238E27FC236}">
                <a16:creationId xmlns:a16="http://schemas.microsoft.com/office/drawing/2014/main" id="{C3A165A2-FB16-A334-D422-64DA148F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72" y="1963637"/>
            <a:ext cx="7587343" cy="398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9DBE3D11-F109-493D-12EC-6FFCF56EBCF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13302244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DAB2E-CE7A-91CE-176D-DAE8FDD3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DA7701BE-5663-B5D9-96BF-C939F433B3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7192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5C008A72-1547-F8CB-8A99-63C072472965}"/>
              </a:ext>
            </a:extLst>
          </p:cNvPr>
          <p:cNvSpPr/>
          <p:nvPr/>
        </p:nvSpPr>
        <p:spPr>
          <a:xfrm>
            <a:off x="6514726" y="44075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B9B5C858-EB59-1E55-BFD4-35FF262DA77A}"/>
              </a:ext>
            </a:extLst>
          </p:cNvPr>
          <p:cNvSpPr/>
          <p:nvPr/>
        </p:nvSpPr>
        <p:spPr>
          <a:xfrm flipV="1">
            <a:off x="231284" y="6419838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BAF89C0A-0057-F49D-005A-6E9DE46FA24D}"/>
              </a:ext>
            </a:extLst>
          </p:cNvPr>
          <p:cNvSpPr/>
          <p:nvPr/>
        </p:nvSpPr>
        <p:spPr>
          <a:xfrm>
            <a:off x="7784762" y="6523820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F683C6E-94B0-03B8-0438-8C303C6F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4763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293F5C3A-889A-F026-01D1-0E2074468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7402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O que isso tem a ver com Data Warehouse, Data Lake e Lakehoue?</a:t>
            </a:r>
            <a:endParaRPr lang="pt-PT" sz="36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426796-475F-DFDA-D761-3A68475E06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553859"/>
              </p:ext>
            </p:extLst>
          </p:nvPr>
        </p:nvGraphicFramePr>
        <p:xfrm>
          <a:off x="842803" y="2172883"/>
          <a:ext cx="7376081" cy="3773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72064" imgH="2952904" progId="Excel.Sheet.12">
                  <p:embed/>
                </p:oleObj>
              </mc:Choice>
              <mc:Fallback>
                <p:oleObj name="Worksheet" r:id="rId3" imgW="5772064" imgH="29529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2803" y="2172883"/>
                        <a:ext cx="7376081" cy="3773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hape 36">
            <a:extLst>
              <a:ext uri="{FF2B5EF4-FFF2-40B4-BE49-F238E27FC236}">
                <a16:creationId xmlns:a16="http://schemas.microsoft.com/office/drawing/2014/main" id="{929E8139-28A8-751B-724B-9CD8DF36ABF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361388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221F0-D8AE-70B0-FD47-7064A8C89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9160C450-B729-15E5-100C-066F529AE2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7192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DBFE03A6-7682-74F2-114B-CE7303F15C83}"/>
              </a:ext>
            </a:extLst>
          </p:cNvPr>
          <p:cNvSpPr/>
          <p:nvPr/>
        </p:nvSpPr>
        <p:spPr>
          <a:xfrm>
            <a:off x="6514726" y="44075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F7C9598E-5B58-42FC-69C6-42B75C8E8DB3}"/>
              </a:ext>
            </a:extLst>
          </p:cNvPr>
          <p:cNvSpPr/>
          <p:nvPr/>
        </p:nvSpPr>
        <p:spPr>
          <a:xfrm flipV="1">
            <a:off x="231284" y="6419838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DE5B85F1-4EBA-A0CA-7484-6506FF9F466F}"/>
              </a:ext>
            </a:extLst>
          </p:cNvPr>
          <p:cNvSpPr/>
          <p:nvPr/>
        </p:nvSpPr>
        <p:spPr>
          <a:xfrm>
            <a:off x="7784762" y="6523820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5E53184-DA34-DDB3-2BEE-12FF8970D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4763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97EB8C5-5A9A-6258-20FF-73EFD6240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7402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O que isso tem a ver com Data Warehouse, Data Lake e Lakehoue?</a:t>
            </a:r>
            <a:endParaRPr lang="pt-PT" sz="3600" dirty="0"/>
          </a:p>
        </p:txBody>
      </p:sp>
      <p:pic>
        <p:nvPicPr>
          <p:cNvPr id="13314" name="Picture 2" descr="Modelo Star Schema Power BI">
            <a:extLst>
              <a:ext uri="{FF2B5EF4-FFF2-40B4-BE49-F238E27FC236}">
                <a16:creationId xmlns:a16="http://schemas.microsoft.com/office/drawing/2014/main" id="{9950F3A3-A708-7011-2DEC-4F2F819A5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28241"/>
            <a:ext cx="6008914" cy="410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87A1B580-91D1-4BD9-062C-1AF90F79A6E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7002431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6BBFC-592B-C2E2-2588-84CECFD8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F484A856-D7E8-756D-5652-28117F70EB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7192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5FEE4E1B-2E0D-524F-BACF-BC1E45903F96}"/>
              </a:ext>
            </a:extLst>
          </p:cNvPr>
          <p:cNvSpPr/>
          <p:nvPr/>
        </p:nvSpPr>
        <p:spPr>
          <a:xfrm>
            <a:off x="6514726" y="44075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B778E60F-105B-FB16-D7C5-2173781A1FF8}"/>
              </a:ext>
            </a:extLst>
          </p:cNvPr>
          <p:cNvSpPr/>
          <p:nvPr/>
        </p:nvSpPr>
        <p:spPr>
          <a:xfrm flipV="1">
            <a:off x="231284" y="6419838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0533DE9A-A949-BFED-D652-9A0AFC075331}"/>
              </a:ext>
            </a:extLst>
          </p:cNvPr>
          <p:cNvSpPr/>
          <p:nvPr/>
        </p:nvSpPr>
        <p:spPr>
          <a:xfrm>
            <a:off x="7784762" y="6523820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CC8C55B3-B9D3-DE33-F658-18BD2DEF9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4763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15CFF9D6-0228-BA4E-43AC-546BE7A187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7402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O que isso tem a ver com Snowflake e Databricks?</a:t>
            </a:r>
            <a:endParaRPr lang="pt-PT" sz="36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47BA7F-5268-FEC0-38D1-63B0419B5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2290" name="Picture 2" descr="Snowflake vs Databricks — Datagrom | AI &amp; Data Science Consulting">
            <a:extLst>
              <a:ext uri="{FF2B5EF4-FFF2-40B4-BE49-F238E27FC236}">
                <a16:creationId xmlns:a16="http://schemas.microsoft.com/office/drawing/2014/main" id="{1E131855-FF51-CC2D-EF7D-7B873554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11" y="1608623"/>
            <a:ext cx="71437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9ADE5480-08BC-830E-E2C3-5929C957BBAB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66794363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24BE2-7F2B-6D61-2E51-E6AE25370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A33C1859-C5C2-6BDC-984E-97C82DD282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7192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12CC307F-AEBC-ACA0-55BA-D71F9F9E4319}"/>
              </a:ext>
            </a:extLst>
          </p:cNvPr>
          <p:cNvSpPr/>
          <p:nvPr/>
        </p:nvSpPr>
        <p:spPr>
          <a:xfrm>
            <a:off x="6514726" y="44075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016ED176-958C-CFC9-C80A-192B7DB57BE9}"/>
              </a:ext>
            </a:extLst>
          </p:cNvPr>
          <p:cNvSpPr/>
          <p:nvPr/>
        </p:nvSpPr>
        <p:spPr>
          <a:xfrm flipV="1">
            <a:off x="231284" y="6419838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DA29DD0E-F5B0-12C0-38A3-F4F335F3BAF4}"/>
              </a:ext>
            </a:extLst>
          </p:cNvPr>
          <p:cNvSpPr/>
          <p:nvPr/>
        </p:nvSpPr>
        <p:spPr>
          <a:xfrm>
            <a:off x="7784762" y="6523820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6C48D66E-2D3E-030F-8296-60357E74A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4763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CC7829E-FA20-A3F5-2115-23BD726CFF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7402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O que isso tem a ver com Snowflake e Databricks?</a:t>
            </a:r>
            <a:endParaRPr lang="pt-PT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28F02-296E-B284-643C-E48965F7C484}"/>
              </a:ext>
            </a:extLst>
          </p:cNvPr>
          <p:cNvSpPr txBox="1"/>
          <p:nvPr/>
        </p:nvSpPr>
        <p:spPr>
          <a:xfrm>
            <a:off x="944001" y="1606128"/>
            <a:ext cx="7173686" cy="453489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são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Databricks e Snowflake?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Databricks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plataforma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unificada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dados e machine learning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baseada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Lakehouse Architecture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Permite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gerenciar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dados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estruturados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semiestruturados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estruturados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único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local.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Focado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Big Data, machine learning 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processamento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larga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escala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Snowflake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plataforma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Data Warehouse moderna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baseada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nuvem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que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suporta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rápidas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grandes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volumes de dados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estruturados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semiestruturados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Seu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diferencial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está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facilidade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escalabilidade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baixo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operação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com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suporte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SQL.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2D93ADA-323C-E068-C53B-81D1A0859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Shape 36">
            <a:extLst>
              <a:ext uri="{FF2B5EF4-FFF2-40B4-BE49-F238E27FC236}">
                <a16:creationId xmlns:a16="http://schemas.microsoft.com/office/drawing/2014/main" id="{9CFA8D91-C24F-A173-D92A-855ABFB185C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676873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B04FE-C01F-D097-3696-5364436D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6913E529-7A39-09D7-5D76-1260652747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7192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9A1AD2DF-DAA6-40E8-5A27-9B8511620F0D}"/>
              </a:ext>
            </a:extLst>
          </p:cNvPr>
          <p:cNvSpPr/>
          <p:nvPr/>
        </p:nvSpPr>
        <p:spPr>
          <a:xfrm>
            <a:off x="8247572" y="128713"/>
            <a:ext cx="690893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Ops</a:t>
            </a:r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47C1F95D-4B33-B3CA-8E3C-4A98FA46A967}"/>
              </a:ext>
            </a:extLst>
          </p:cNvPr>
          <p:cNvSpPr/>
          <p:nvPr/>
        </p:nvSpPr>
        <p:spPr>
          <a:xfrm flipV="1">
            <a:off x="231284" y="6419838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5CAF6DA9-FD21-246A-8D8B-B3532A44BEB0}"/>
              </a:ext>
            </a:extLst>
          </p:cNvPr>
          <p:cNvSpPr/>
          <p:nvPr/>
        </p:nvSpPr>
        <p:spPr>
          <a:xfrm>
            <a:off x="7784762" y="6523820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6D3929F-12CC-B318-261E-D1C73057B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4763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75AAE76-B0FA-1CE6-3797-3C3DD9955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AF3D37-6393-C704-BC16-D0A8C620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52" y="1540928"/>
            <a:ext cx="7165205" cy="3907586"/>
          </a:xfrm>
          <a:prstGeom prst="rect">
            <a:avLst/>
          </a:prstGeom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50D46FD5-CA80-AEB1-4C9C-0F60DF7915B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15076165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AD588-40D7-4D0A-907B-2EEBAF075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4852E566-52E6-16CD-BBFE-BF73BAEF2A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7192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9E723BA0-5B5B-F79E-46C0-DFAC73ED583F}"/>
              </a:ext>
            </a:extLst>
          </p:cNvPr>
          <p:cNvSpPr/>
          <p:nvPr/>
        </p:nvSpPr>
        <p:spPr>
          <a:xfrm>
            <a:off x="6514726" y="44075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FB90ADC6-C051-DD40-6E2C-EF4C1638F9DF}"/>
              </a:ext>
            </a:extLst>
          </p:cNvPr>
          <p:cNvSpPr/>
          <p:nvPr/>
        </p:nvSpPr>
        <p:spPr>
          <a:xfrm flipV="1">
            <a:off x="231284" y="6419838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50F25BB1-B2D8-33F3-6D53-7C97035B4057}"/>
              </a:ext>
            </a:extLst>
          </p:cNvPr>
          <p:cNvSpPr/>
          <p:nvPr/>
        </p:nvSpPr>
        <p:spPr>
          <a:xfrm>
            <a:off x="7784762" y="6523820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DB1B6C1-1B3B-0A24-4A38-92DA1F012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4763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6AA6F84-5C87-078E-4C7C-0A1506A4C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4338" name="Picture 2" descr="diagram">
            <a:extLst>
              <a:ext uri="{FF2B5EF4-FFF2-40B4-BE49-F238E27FC236}">
                <a16:creationId xmlns:a16="http://schemas.microsoft.com/office/drawing/2014/main" id="{97BC47B2-E5BF-5556-5AC1-9E13FAFA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98" y="787220"/>
            <a:ext cx="4252700" cy="552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8C72EA-914D-3AD7-C0BB-40BE0C334B8C}"/>
              </a:ext>
            </a:extLst>
          </p:cNvPr>
          <p:cNvSpPr txBox="1"/>
          <p:nvPr/>
        </p:nvSpPr>
        <p:spPr>
          <a:xfrm>
            <a:off x="5138057" y="4298360"/>
            <a:ext cx="3350445" cy="56457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1600" dirty="0">
                <a:hlinkClick r:id="rId4"/>
              </a:rPr>
              <a:t>FirstMark | 2024 MAD (ML/AI/Data) Landscape</a:t>
            </a:r>
            <a:endParaRPr kumimoji="0" lang="en-GB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C4877C27-4218-36AD-A4D9-C5BAE7FC0EF7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6642831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F5401-B787-780B-A77C-141B2B823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CE82F4CB-B14A-66EA-AA84-48FD64B27C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>
            <a:extLst>
              <a:ext uri="{FF2B5EF4-FFF2-40B4-BE49-F238E27FC236}">
                <a16:creationId xmlns:a16="http://schemas.microsoft.com/office/drawing/2014/main" id="{828B11DC-7091-71B1-2041-8776550F078E}"/>
              </a:ext>
            </a:extLst>
          </p:cNvPr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>
            <a:extLst>
              <a:ext uri="{FF2B5EF4-FFF2-40B4-BE49-F238E27FC236}">
                <a16:creationId xmlns:a16="http://schemas.microsoft.com/office/drawing/2014/main" id="{65EA43B1-88AF-7D6C-AD54-DFA84255B649}"/>
              </a:ext>
            </a:extLst>
          </p:cNvPr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839A2842-CA59-48A0-7700-0BF52BC97FD7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7FB5A8FA-F77A-B24D-3E84-87C8D54083EA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BED0F0E3-3350-F477-5A7C-2935FF465F2B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0F01D-7AF4-A417-4991-BE552A6AF8EC}"/>
              </a:ext>
            </a:extLst>
          </p:cNvPr>
          <p:cNvSpPr/>
          <p:nvPr/>
        </p:nvSpPr>
        <p:spPr>
          <a:xfrm>
            <a:off x="719611" y="1443304"/>
            <a:ext cx="1635661" cy="318355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Financeiro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(APIs)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CE9A7-14C0-F6C5-1FB2-36B2BE99B5AA}"/>
              </a:ext>
            </a:extLst>
          </p:cNvPr>
          <p:cNvSpPr/>
          <p:nvPr/>
        </p:nvSpPr>
        <p:spPr>
          <a:xfrm>
            <a:off x="675686" y="2663936"/>
            <a:ext cx="1635660" cy="564576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CRM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FFFF"/>
                </a:solidFill>
              </a:rPr>
              <a:t>(database cloud)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6A5BF-BECD-37CD-0E57-FE5EF86792DD}"/>
              </a:ext>
            </a:extLst>
          </p:cNvPr>
          <p:cNvSpPr/>
          <p:nvPr/>
        </p:nvSpPr>
        <p:spPr>
          <a:xfrm>
            <a:off x="655921" y="4094032"/>
            <a:ext cx="1675190" cy="564576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Engenharia</a:t>
            </a: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planilhas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77FCC4-8A10-A720-DC81-845E874CB72A}"/>
              </a:ext>
            </a:extLst>
          </p:cNvPr>
          <p:cNvSpPr/>
          <p:nvPr/>
        </p:nvSpPr>
        <p:spPr>
          <a:xfrm>
            <a:off x="3269442" y="836895"/>
            <a:ext cx="3112655" cy="318355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Database on prem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5052C7-54CD-905E-DDDC-60B2383E1C69}"/>
              </a:ext>
            </a:extLst>
          </p:cNvPr>
          <p:cNvSpPr/>
          <p:nvPr/>
        </p:nvSpPr>
        <p:spPr>
          <a:xfrm>
            <a:off x="3269441" y="1286140"/>
            <a:ext cx="3112655" cy="154946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Primeira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camada</a:t>
            </a: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FFFF"/>
                </a:solidFill>
              </a:rPr>
              <a:t> (raw or bronze)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</a:t>
            </a:r>
            <a:r>
              <a:rPr lang="en-US" sz="1600" dirty="0">
                <a:solidFill>
                  <a:schemeClr val="tx1"/>
                </a:solidFill>
              </a:rPr>
              <a:t>yer 01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db_financeiro</a:t>
            </a:r>
            <a:endParaRPr lang="en-US" sz="1600" dirty="0">
              <a:solidFill>
                <a:srgbClr val="FFFFFF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db_crm</a:t>
            </a:r>
            <a:endParaRPr lang="en-US" sz="1600" dirty="0">
              <a:solidFill>
                <a:srgbClr val="FFFFFF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dbm_engenharia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7DA6C0D-50F8-1FEC-F660-51A709311D44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355272" y="1602482"/>
            <a:ext cx="914169" cy="458389"/>
          </a:xfrm>
          <a:prstGeom prst="bentConnector3">
            <a:avLst>
              <a:gd name="adj1" fmla="val 46969"/>
            </a:avLst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533986B-B72A-8B40-6699-70ABF2F03706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2331111" y="2060871"/>
            <a:ext cx="938330" cy="2315449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0D2510-2636-1FBD-549D-4CB4AD28F9A8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2311346" y="2060871"/>
            <a:ext cx="958095" cy="885353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790E6D3-6E53-92CE-3B48-1E0355338A4F}"/>
              </a:ext>
            </a:extLst>
          </p:cNvPr>
          <p:cNvSpPr/>
          <p:nvPr/>
        </p:nvSpPr>
        <p:spPr>
          <a:xfrm>
            <a:off x="3269440" y="2983896"/>
            <a:ext cx="3112655" cy="1549461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FFFF"/>
                </a:solidFill>
              </a:rPr>
              <a:t>Segunda </a:t>
            </a:r>
            <a:r>
              <a:rPr lang="en-US" sz="1600" dirty="0" err="1">
                <a:solidFill>
                  <a:srgbClr val="FFFFFF"/>
                </a:solidFill>
              </a:rPr>
              <a:t>camada</a:t>
            </a: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FFFF"/>
                </a:solidFill>
              </a:rPr>
              <a:t> (interim/processed or silver)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</a:t>
            </a:r>
            <a:r>
              <a:rPr lang="en-US" sz="1600" dirty="0">
                <a:solidFill>
                  <a:schemeClr val="tx1"/>
                </a:solidFill>
              </a:rPr>
              <a:t>yer 02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db_financeiro</a:t>
            </a:r>
            <a:endParaRPr lang="en-US" sz="1600" dirty="0">
              <a:solidFill>
                <a:srgbClr val="FFFFFF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db_crm</a:t>
            </a:r>
            <a:endParaRPr lang="en-US" sz="1600" dirty="0">
              <a:solidFill>
                <a:srgbClr val="FFFFFF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dbm_engenharia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6AC6CB-B54A-18D1-302C-0A1B3C81023A}"/>
              </a:ext>
            </a:extLst>
          </p:cNvPr>
          <p:cNvCxnSpPr>
            <a:stCxn id="9" idx="2"/>
            <a:endCxn id="19" idx="0"/>
          </p:cNvCxnSpPr>
          <p:nvPr/>
        </p:nvCxnSpPr>
        <p:spPr>
          <a:xfrm flipH="1">
            <a:off x="4825768" y="2835601"/>
            <a:ext cx="1" cy="148295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4ECE442-B20B-270C-908F-363773FBE5E0}"/>
              </a:ext>
            </a:extLst>
          </p:cNvPr>
          <p:cNvSpPr/>
          <p:nvPr/>
        </p:nvSpPr>
        <p:spPr>
          <a:xfrm>
            <a:off x="3269439" y="4808868"/>
            <a:ext cx="3112655" cy="1303240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FFFF"/>
                </a:solidFill>
              </a:rPr>
              <a:t>Terceira </a:t>
            </a:r>
            <a:r>
              <a:rPr lang="en-US" sz="1600" dirty="0" err="1">
                <a:solidFill>
                  <a:srgbClr val="FFFFFF"/>
                </a:solidFill>
              </a:rPr>
              <a:t>camada</a:t>
            </a:r>
            <a:endParaRPr lang="en-US" sz="1600" dirty="0">
              <a:solidFill>
                <a:srgbClr val="FFFFFF"/>
              </a:solidFill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FFFF"/>
                </a:solidFill>
              </a:rPr>
              <a:t> (curated or gold)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</a:t>
            </a:r>
            <a:r>
              <a:rPr lang="en-US" sz="1600" dirty="0">
                <a:solidFill>
                  <a:schemeClr val="tx1"/>
                </a:solidFill>
              </a:rPr>
              <a:t>yer 03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Modelo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estrela</a:t>
            </a:r>
            <a:endParaRPr lang="en-US" sz="1600" dirty="0">
              <a:solidFill>
                <a:srgbClr val="FFFFFF"/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rgbClr val="FFFFFF"/>
                </a:solidFill>
              </a:rPr>
              <a:t>Modelo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floco</a:t>
            </a:r>
            <a:r>
              <a:rPr lang="en-US" sz="1600" dirty="0">
                <a:solidFill>
                  <a:srgbClr val="FFFFFF"/>
                </a:solidFill>
              </a:rPr>
              <a:t> de neve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A7FDEB-30FD-78DB-7660-D4B0ABC73731}"/>
              </a:ext>
            </a:extLst>
          </p:cNvPr>
          <p:cNvCxnSpPr>
            <a:stCxn id="19" idx="2"/>
            <a:endCxn id="31" idx="0"/>
          </p:cNvCxnSpPr>
          <p:nvPr/>
        </p:nvCxnSpPr>
        <p:spPr>
          <a:xfrm flipH="1">
            <a:off x="4825767" y="4533357"/>
            <a:ext cx="1" cy="275511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Power BI Logo, symbol, meaning, history, PNG, brand">
            <a:extLst>
              <a:ext uri="{FF2B5EF4-FFF2-40B4-BE49-F238E27FC236}">
                <a16:creationId xmlns:a16="http://schemas.microsoft.com/office/drawing/2014/main" id="{10E036B0-5780-882A-8A06-1C1E1188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80" y="2648590"/>
            <a:ext cx="1921164" cy="10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18CC6FF-B9F5-1E53-A41E-BE2D28BF09EA}"/>
              </a:ext>
            </a:extLst>
          </p:cNvPr>
          <p:cNvCxnSpPr>
            <a:stCxn id="31" idx="3"/>
            <a:endCxn id="1026" idx="2"/>
          </p:cNvCxnSpPr>
          <p:nvPr/>
        </p:nvCxnSpPr>
        <p:spPr>
          <a:xfrm flipV="1">
            <a:off x="6382094" y="3729245"/>
            <a:ext cx="1402668" cy="1731243"/>
          </a:xfrm>
          <a:prstGeom prst="bentConnector2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F3D3278-C77B-B4B1-4398-DBFA391FACC6}"/>
              </a:ext>
            </a:extLst>
          </p:cNvPr>
          <p:cNvSpPr/>
          <p:nvPr/>
        </p:nvSpPr>
        <p:spPr>
          <a:xfrm>
            <a:off x="633667" y="5338107"/>
            <a:ext cx="1675190" cy="564576"/>
          </a:xfrm>
          <a:prstGeom prst="rect">
            <a:avLst/>
          </a:prstGeom>
          <a:blipFill rotWithShape="1">
            <a:blip r:embed="rId3"/>
            <a:srcRect/>
            <a:tile tx="0" ty="0" sx="100000" sy="100000" flip="none" algn="tl"/>
          </a:blipFill>
          <a:ln w="3175" cap="flat">
            <a:noFill/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FFFF"/>
                </a:solidFill>
              </a:rPr>
              <a:t>Marketing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</a:t>
            </a: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relatórios</a:t>
            </a: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csv)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ADCC899-1E10-B920-3237-913274DB92BF}"/>
              </a:ext>
            </a:extLst>
          </p:cNvPr>
          <p:cNvCxnSpPr>
            <a:stCxn id="45" idx="3"/>
            <a:endCxn id="9" idx="1"/>
          </p:cNvCxnSpPr>
          <p:nvPr/>
        </p:nvCxnSpPr>
        <p:spPr>
          <a:xfrm flipV="1">
            <a:off x="2308857" y="2060871"/>
            <a:ext cx="960584" cy="3559524"/>
          </a:xfrm>
          <a:prstGeom prst="bentConnector3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6809972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721" y="1043461"/>
            <a:ext cx="3394304" cy="8653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PT" sz="2800" dirty="0"/>
            </a:br>
            <a:endParaRPr sz="2800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17E0599-9093-3237-2144-81BCA777E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DDFF92-BD3B-C523-A832-A06375D89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2" y="890370"/>
            <a:ext cx="2051155" cy="1066855"/>
          </a:xfrm>
          <a:prstGeom prst="rect">
            <a:avLst/>
          </a:prstGeom>
        </p:spPr>
      </p:pic>
      <p:sp>
        <p:nvSpPr>
          <p:cNvPr id="10" name="Google Shape;116;p16">
            <a:extLst>
              <a:ext uri="{FF2B5EF4-FFF2-40B4-BE49-F238E27FC236}">
                <a16:creationId xmlns:a16="http://schemas.microsoft.com/office/drawing/2014/main" id="{E318B407-E7C0-E42F-347B-36D1B9DAD55C}"/>
              </a:ext>
            </a:extLst>
          </p:cNvPr>
          <p:cNvSpPr txBox="1">
            <a:spLocks/>
          </p:cNvSpPr>
          <p:nvPr/>
        </p:nvSpPr>
        <p:spPr>
          <a:xfrm>
            <a:off x="332959" y="1224629"/>
            <a:ext cx="8345996" cy="5030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rtl="0"/>
            <a:endParaRPr lang="pt-PT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64F52-20B9-6056-DB7D-3046567FF69C}"/>
              </a:ext>
            </a:extLst>
          </p:cNvPr>
          <p:cNvSpPr txBox="1"/>
          <p:nvPr/>
        </p:nvSpPr>
        <p:spPr>
          <a:xfrm>
            <a:off x="615593" y="598469"/>
            <a:ext cx="4201002" cy="161582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l" rtl="0"/>
            <a:endParaRPr kumimoji="0" lang="pt-PT" altLang="pt-PT" sz="3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pt-PT" altLang="pt-PT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60000" algn="l" rtl="0">
              <a:spcBef>
                <a:spcPts val="1200"/>
              </a:spcBef>
            </a:pPr>
            <a:endParaRPr kumimoji="0" lang="pt-PT" sz="4000" i="0" u="non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8835C37C-8CE8-531C-961D-54F3515FC6C6}"/>
              </a:ext>
            </a:extLst>
          </p:cNvPr>
          <p:cNvSpPr txBox="1">
            <a:spLocks/>
          </p:cNvSpPr>
          <p:nvPr/>
        </p:nvSpPr>
        <p:spPr>
          <a:xfrm>
            <a:off x="798004" y="1326174"/>
            <a:ext cx="8345996" cy="5030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rtl="0"/>
            <a:endParaRPr lang="pt-P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221A9-7EA6-226A-0C7D-91CD162F2CBC}"/>
              </a:ext>
            </a:extLst>
          </p:cNvPr>
          <p:cNvSpPr txBox="1"/>
          <p:nvPr/>
        </p:nvSpPr>
        <p:spPr>
          <a:xfrm>
            <a:off x="331979" y="6059701"/>
            <a:ext cx="6392955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4"/>
              </a:rPr>
              <a:t>https://medium.com/airbnb-engineering/data-infrastructure-at-airbnb-8adfb34f169c</a:t>
            </a:r>
            <a:endParaRPr lang="pt-PT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86861A-1EE7-D359-C319-89684F28A795}"/>
              </a:ext>
            </a:extLst>
          </p:cNvPr>
          <p:cNvSpPr txBox="1"/>
          <p:nvPr/>
        </p:nvSpPr>
        <p:spPr>
          <a:xfrm>
            <a:off x="6400800" y="1306178"/>
            <a:ext cx="984069" cy="4414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2016</a:t>
            </a:r>
          </a:p>
        </p:txBody>
      </p:sp>
      <p:pic>
        <p:nvPicPr>
          <p:cNvPr id="2050" name="Picture 2" descr="Como funciona o Airbnb para hóspedes (10 dicas + Cupom de Desconto)">
            <a:extLst>
              <a:ext uri="{FF2B5EF4-FFF2-40B4-BE49-F238E27FC236}">
                <a16:creationId xmlns:a16="http://schemas.microsoft.com/office/drawing/2014/main" id="{B5D36D41-7D0C-6326-09AA-E386CB5F5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85" y="904721"/>
            <a:ext cx="1872379" cy="98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6F45DC2-2154-4EB8-0616-B45A0D6AA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44" y="2395017"/>
            <a:ext cx="6505303" cy="333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2067F00B-C48B-6BE9-2B63-9460227F8B2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5033571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1026" name="Picture 2" descr="StreamAlert Architecture">
            <a:extLst>
              <a:ext uri="{FF2B5EF4-FFF2-40B4-BE49-F238E27FC236}">
                <a16:creationId xmlns:a16="http://schemas.microsoft.com/office/drawing/2014/main" id="{8A37E91D-E235-DAC4-626B-D925AE28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12" y="1163821"/>
            <a:ext cx="8296976" cy="453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1B8940-5002-7E2D-7D35-60107EC0576E}"/>
              </a:ext>
            </a:extLst>
          </p:cNvPr>
          <p:cNvSpPr txBox="1"/>
          <p:nvPr/>
        </p:nvSpPr>
        <p:spPr>
          <a:xfrm>
            <a:off x="2155372" y="5855329"/>
            <a:ext cx="4572000" cy="3385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600" dirty="0">
                <a:hlinkClick r:id="rId4"/>
              </a:rPr>
              <a:t>https://airbnb.io/projects/streamalert/</a:t>
            </a:r>
            <a:endParaRPr lang="pt-PT" sz="160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A936B228-CDE2-739C-1771-40E91683211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3701463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88BB5E-3EF2-9771-F86A-074377078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2" y="970668"/>
            <a:ext cx="2073994" cy="64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ople to Watch 2023 - Maxime Beauchemin - Datanami">
            <a:extLst>
              <a:ext uri="{FF2B5EF4-FFF2-40B4-BE49-F238E27FC236}">
                <a16:creationId xmlns:a16="http://schemas.microsoft.com/office/drawing/2014/main" id="{192FA5CD-6E58-58B3-5E5F-BECAC53EF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3" y="2078145"/>
            <a:ext cx="1034143" cy="12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ache Airflow - Wikipedia">
            <a:extLst>
              <a:ext uri="{FF2B5EF4-FFF2-40B4-BE49-F238E27FC236}">
                <a16:creationId xmlns:a16="http://schemas.microsoft.com/office/drawing/2014/main" id="{BE337879-7805-CA08-CD6C-FDB62C49A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43" y="993396"/>
            <a:ext cx="2423740" cy="93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C67CFA-9E7C-A2CC-20FF-69245098C2B8}"/>
              </a:ext>
            </a:extLst>
          </p:cNvPr>
          <p:cNvSpPr txBox="1"/>
          <p:nvPr/>
        </p:nvSpPr>
        <p:spPr>
          <a:xfrm>
            <a:off x="454441" y="3540946"/>
            <a:ext cx="1635120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b="1" dirty="0" err="1"/>
              <a:t>Maxime</a:t>
            </a:r>
            <a:r>
              <a:rPr lang="pt-PT" sz="1200" b="1" dirty="0"/>
              <a:t> </a:t>
            </a:r>
            <a:r>
              <a:rPr lang="pt-PT" sz="1200" b="1" dirty="0" err="1"/>
              <a:t>Beauchemin</a:t>
            </a:r>
            <a:endParaRPr lang="pt-PT" sz="1200" b="1" dirty="0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D4EFB-D8F5-1D9A-3956-3029D3B7FBA1}"/>
              </a:ext>
            </a:extLst>
          </p:cNvPr>
          <p:cNvSpPr txBox="1"/>
          <p:nvPr/>
        </p:nvSpPr>
        <p:spPr>
          <a:xfrm>
            <a:off x="1852205" y="2216652"/>
            <a:ext cx="3001189" cy="101566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“O campo da engenharia de dados pode ser pensado como um superconjunto de business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intelligence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e data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warehousing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que traz mais elementos da engenharia de software”</a:t>
            </a:r>
            <a:endParaRPr kumimoji="0" lang="pt-PT" altLang="pt-PT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842BFD-F393-A110-3B72-78E11ABE393A}"/>
              </a:ext>
            </a:extLst>
          </p:cNvPr>
          <p:cNvSpPr txBox="1"/>
          <p:nvPr/>
        </p:nvSpPr>
        <p:spPr>
          <a:xfrm>
            <a:off x="231284" y="4542066"/>
            <a:ext cx="6418152" cy="132343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1600" dirty="0"/>
              <a:t>Apache </a:t>
            </a:r>
            <a:r>
              <a:rPr lang="pt-PT" sz="1600" dirty="0" err="1"/>
              <a:t>Airflow</a:t>
            </a:r>
            <a:r>
              <a:rPr lang="pt-PT" sz="1600" dirty="0"/>
              <a:t> é uma plataforma de fluxo de trabalho (</a:t>
            </a:r>
            <a:r>
              <a:rPr lang="pt-PT" sz="1600" dirty="0" err="1"/>
              <a:t>workflow</a:t>
            </a:r>
            <a:r>
              <a:rPr lang="pt-PT" sz="1600" dirty="0"/>
              <a:t>) de código aberto inicialmente desenvolvida pela </a:t>
            </a:r>
            <a:r>
              <a:rPr lang="pt-PT" sz="1600" dirty="0" err="1"/>
              <a:t>Airbnb</a:t>
            </a:r>
            <a:r>
              <a:rPr lang="pt-PT" sz="1600" dirty="0"/>
              <a:t> </a:t>
            </a:r>
            <a:r>
              <a:rPr lang="pt-PT" sz="1600" b="1" dirty="0"/>
              <a:t>em 2014 </a:t>
            </a:r>
            <a:r>
              <a:rPr lang="pt-PT" sz="1600" dirty="0"/>
              <a:t>como uma solução para gerenciar os fluxos de trabalho complexos de dados da empresa. Foi posteriormente doado à </a:t>
            </a:r>
            <a:r>
              <a:rPr lang="pt-PT" sz="1600" b="1" dirty="0"/>
              <a:t>Apache Software Foundation em 2016</a:t>
            </a:r>
            <a:r>
              <a:rPr lang="pt-PT" sz="1600" dirty="0"/>
              <a:t> e agora é um projeto de alto nível da Apache.</a:t>
            </a: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6" descr="The Apache Software Foundation - Wikipedia">
            <a:extLst>
              <a:ext uri="{FF2B5EF4-FFF2-40B4-BE49-F238E27FC236}">
                <a16:creationId xmlns:a16="http://schemas.microsoft.com/office/drawing/2014/main" id="{8470F8B5-B329-F8E6-63B6-181DD2102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690" y="4719754"/>
            <a:ext cx="2143987" cy="87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36">
            <a:extLst>
              <a:ext uri="{FF2B5EF4-FFF2-40B4-BE49-F238E27FC236}">
                <a16:creationId xmlns:a16="http://schemas.microsoft.com/office/drawing/2014/main" id="{167A4272-5FEE-FD16-1DEA-77C9D065F9F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5549118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C9D60618-6D81-D082-7A57-00158392E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 que é </a:t>
            </a:r>
            <a:r>
              <a:rPr lang="en-US" sz="3600" dirty="0" err="1"/>
              <a:t>orquestração</a:t>
            </a:r>
            <a:r>
              <a:rPr lang="en-US" sz="3600" dirty="0"/>
              <a:t> de dados?</a:t>
            </a:r>
            <a:endParaRPr lang="pt-PT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3B37A-0392-74F2-167E-75669551D452}"/>
              </a:ext>
            </a:extLst>
          </p:cNvPr>
          <p:cNvSpPr txBox="1"/>
          <p:nvPr/>
        </p:nvSpPr>
        <p:spPr>
          <a:xfrm>
            <a:off x="253770" y="6120175"/>
            <a:ext cx="4572000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/>
              <a:t>https://www.databricks.com/glossary/orchestration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AD85E3C-4769-8925-C3E2-BF1C70DE3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F7E39-F883-0EB5-0960-F1925828F0F7}"/>
              </a:ext>
            </a:extLst>
          </p:cNvPr>
          <p:cNvSpPr txBox="1"/>
          <p:nvPr/>
        </p:nvSpPr>
        <p:spPr>
          <a:xfrm>
            <a:off x="984011" y="1687482"/>
            <a:ext cx="7175977" cy="204190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rtl="0" hangingPunct="0"/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Orquestração é a </a:t>
            </a:r>
            <a:r>
              <a:rPr kumimoji="0" lang="pt-PT" altLang="pt-PT" sz="2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coordenação e gerenciamento</a:t>
            </a: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 de múltiplos sistemas de computador, aplicações e/ou serviços, agrupando múltiplas tarefas para executar um fluxo de trabalho ou processo maior. Esses processos podem consistir em diversas tarefas automatizadas e podem envolver diversos sistemas</a:t>
            </a:r>
            <a:r>
              <a:rPr kumimoji="0" lang="pt-PT" altLang="pt-PT" sz="24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ea typeface="inherit"/>
              </a:rPr>
              <a:t>.</a:t>
            </a:r>
            <a:r>
              <a:rPr kumimoji="0" lang="pt-PT" altLang="pt-PT" sz="7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ctr" defTabSz="5842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075" name="Picture 3" descr="Orchestra GIFs - Find &amp; Share on GIPHY">
            <a:extLst>
              <a:ext uri="{FF2B5EF4-FFF2-40B4-BE49-F238E27FC236}">
                <a16:creationId xmlns:a16="http://schemas.microsoft.com/office/drawing/2014/main" id="{B0E48B5D-F4C8-9F5B-F6FC-539A0C79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08" y="3683740"/>
            <a:ext cx="3875524" cy="217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Apache Airflow - Wikipedia">
            <a:extLst>
              <a:ext uri="{FF2B5EF4-FFF2-40B4-BE49-F238E27FC236}">
                <a16:creationId xmlns:a16="http://schemas.microsoft.com/office/drawing/2014/main" id="{8A1657F5-EC18-4366-5EE8-289C46AA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4" y="5059864"/>
            <a:ext cx="1627788" cy="62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B4D846CC-AA8B-44DB-4C64-FDDD0F5AF97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71435228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3B37A-0392-74F2-167E-75669551D452}"/>
              </a:ext>
            </a:extLst>
          </p:cNvPr>
          <p:cNvSpPr txBox="1"/>
          <p:nvPr/>
        </p:nvSpPr>
        <p:spPr>
          <a:xfrm>
            <a:off x="253770" y="6120175"/>
            <a:ext cx="4572000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/>
              <a:t>https://www.databricks.com/glossary/orchestration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AD85E3C-4769-8925-C3E2-BF1C70DE3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741A77-809E-1F17-326E-2E3C6C45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35" y="993873"/>
            <a:ext cx="8270930" cy="4870254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8716322E-1FC7-E3C2-BC72-1405A5B367E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41894246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CDC6485D-96BA-1943-2FBF-CEF5FA84992F}"/>
              </a:ext>
            </a:extLst>
          </p:cNvPr>
          <p:cNvSpPr txBox="1"/>
          <p:nvPr/>
        </p:nvSpPr>
        <p:spPr>
          <a:xfrm>
            <a:off x="615593" y="911853"/>
            <a:ext cx="22783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1800" dirty="0">
                <a:cs typeface="Century Gothic"/>
              </a:rPr>
              <a:t>Completo escrito em </a:t>
            </a:r>
            <a:r>
              <a:rPr lang="pt-PT" sz="1800" dirty="0" err="1">
                <a:cs typeface="Century Gothic"/>
              </a:rPr>
              <a:t>python</a:t>
            </a:r>
            <a:r>
              <a:rPr lang="pt-PT" sz="1800" dirty="0">
                <a:cs typeface="Century Gothic"/>
              </a:rPr>
              <a:t>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E01C92AB-AE97-184F-7D68-8F2CA5D9FE7A}"/>
              </a:ext>
            </a:extLst>
          </p:cNvPr>
          <p:cNvSpPr txBox="1"/>
          <p:nvPr/>
        </p:nvSpPr>
        <p:spPr>
          <a:xfrm>
            <a:off x="650427" y="1619654"/>
            <a:ext cx="7513955" cy="792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865">
              <a:lnSpc>
                <a:spcPct val="150100"/>
              </a:lnSpc>
              <a:spcBef>
                <a:spcPts val="100"/>
              </a:spcBef>
            </a:pPr>
            <a:r>
              <a:rPr lang="pt-PT" sz="1800" dirty="0">
                <a:cs typeface="Century Gothic"/>
              </a:rPr>
              <a:t>Componentes modulares, permitindo que sejam muito escaláveis. Gerador dinâmico de DAG/pipeline </a:t>
            </a: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FA2AEFE-78FA-760D-A657-C5BA2688B494}"/>
              </a:ext>
            </a:extLst>
          </p:cNvPr>
          <p:cNvSpPr txBox="1"/>
          <p:nvPr/>
        </p:nvSpPr>
        <p:spPr>
          <a:xfrm>
            <a:off x="421894" y="2559593"/>
            <a:ext cx="7141845" cy="1635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pt-PT" sz="1800" spc="-5" dirty="0">
                <a:cs typeface="Century Gothic"/>
              </a:rPr>
              <a:t>Integrações robustas (operadores que permitem executar tarefas usando a arquitetura atual)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br>
              <a:rPr lang="pt-PT" sz="1800" spc="-5" dirty="0">
                <a:cs typeface="Century Gothic"/>
              </a:rPr>
            </a:br>
            <a:endParaRPr lang="pt-PT" sz="1800" spc="-5" dirty="0">
              <a:cs typeface="Century Gothic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06D7E7DA-A6CF-F2F6-9FCD-1041F83A49A8}"/>
              </a:ext>
            </a:extLst>
          </p:cNvPr>
          <p:cNvSpPr txBox="1"/>
          <p:nvPr/>
        </p:nvSpPr>
        <p:spPr>
          <a:xfrm>
            <a:off x="395731" y="949452"/>
            <a:ext cx="168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C000"/>
                </a:solidFill>
                <a:cs typeface="Century Gothic"/>
              </a:rPr>
              <a:t>1</a:t>
            </a:r>
            <a:endParaRPr sz="2000">
              <a:cs typeface="Century Gothic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3812A215-7472-9825-699C-C6105980103D}"/>
              </a:ext>
            </a:extLst>
          </p:cNvPr>
          <p:cNvSpPr txBox="1"/>
          <p:nvPr/>
        </p:nvSpPr>
        <p:spPr>
          <a:xfrm>
            <a:off x="421894" y="1705863"/>
            <a:ext cx="167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C000"/>
                </a:solidFill>
                <a:cs typeface="Century Gothic"/>
              </a:rPr>
              <a:t>2</a:t>
            </a:r>
            <a:endParaRPr sz="2000">
              <a:cs typeface="Century Gothic"/>
            </a:endParaRPr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9266A968-F6D0-65F0-C449-4A610147028C}"/>
              </a:ext>
            </a:extLst>
          </p:cNvPr>
          <p:cNvSpPr txBox="1"/>
          <p:nvPr/>
        </p:nvSpPr>
        <p:spPr>
          <a:xfrm>
            <a:off x="395731" y="2674366"/>
            <a:ext cx="167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C000"/>
                </a:solidFill>
                <a:cs typeface="Century Gothic"/>
              </a:rPr>
              <a:t>3</a:t>
            </a:r>
            <a:endParaRPr sz="2000">
              <a:cs typeface="Century Gothic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5F52591E-A1B6-1684-EAC9-8589F79EB9BF}"/>
              </a:ext>
            </a:extLst>
          </p:cNvPr>
          <p:cNvSpPr txBox="1"/>
          <p:nvPr/>
        </p:nvSpPr>
        <p:spPr>
          <a:xfrm>
            <a:off x="395731" y="3570985"/>
            <a:ext cx="168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C000"/>
                </a:solidFill>
                <a:cs typeface="Century Gothic"/>
              </a:rPr>
              <a:t>4</a:t>
            </a:r>
            <a:endParaRPr sz="2000">
              <a:cs typeface="Century Gothic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E4AF45D3-28FA-C58D-F357-0C5A650FE1F8}"/>
              </a:ext>
            </a:extLst>
          </p:cNvPr>
          <p:cNvSpPr txBox="1"/>
          <p:nvPr/>
        </p:nvSpPr>
        <p:spPr>
          <a:xfrm>
            <a:off x="421894" y="4631435"/>
            <a:ext cx="167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C000"/>
                </a:solidFill>
                <a:cs typeface="Century Gothic"/>
              </a:rPr>
              <a:t>5</a:t>
            </a:r>
            <a:endParaRPr sz="2000">
              <a:cs typeface="Century Gothic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BE94341E-6D11-15AB-36F8-702380FA6352}"/>
              </a:ext>
            </a:extLst>
          </p:cNvPr>
          <p:cNvSpPr txBox="1"/>
          <p:nvPr/>
        </p:nvSpPr>
        <p:spPr>
          <a:xfrm>
            <a:off x="421894" y="5446776"/>
            <a:ext cx="1676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C000"/>
                </a:solidFill>
                <a:cs typeface="Century Gothic"/>
              </a:rPr>
              <a:t>6</a:t>
            </a:r>
            <a:endParaRPr sz="2000">
              <a:cs typeface="Century Gothic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80C6581-416A-CAE7-4599-529B0CBDA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59ACCCD-7AFF-7645-8A4A-D9A41E14A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6A2A4E6-A0FD-4062-4589-5CF7BF1B6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CA640407-FF31-2C9F-FE0D-FF89E3C1CAA7}"/>
              </a:ext>
            </a:extLst>
          </p:cNvPr>
          <p:cNvSpPr txBox="1"/>
          <p:nvPr/>
        </p:nvSpPr>
        <p:spPr>
          <a:xfrm>
            <a:off x="730166" y="3408995"/>
            <a:ext cx="7141845" cy="792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pt-PT" sz="1800" spc="-5" dirty="0">
                <a:cs typeface="Century Gothic"/>
              </a:rPr>
              <a:t>Escopo não limitado Não apenas para orquestração de dados. Depende da sua imaginação e das limitações do aplicativo 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96FBC44-1073-5F8E-A467-668521CAA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D3647D89-4E15-FB27-AEB4-5FAFD199EF8D}"/>
              </a:ext>
            </a:extLst>
          </p:cNvPr>
          <p:cNvSpPr txBox="1"/>
          <p:nvPr/>
        </p:nvSpPr>
        <p:spPr>
          <a:xfrm>
            <a:off x="414570" y="4207421"/>
            <a:ext cx="7312025" cy="10105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endParaRPr lang="pt-PT" sz="1800" spc="-5" dirty="0"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lang="pt-PT" sz="1800" spc="-5" dirty="0">
                <a:cs typeface="Century Gothic"/>
              </a:rPr>
              <a:t>O monitoramento do Pipeline é fácil graças à UI. Visão holística dos processos</a:t>
            </a:r>
            <a:endParaRPr lang="en-US" sz="1800" dirty="0">
              <a:cs typeface="Century Gothic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80922238-E00B-CA8D-2BE1-AB2D4716876C}"/>
              </a:ext>
            </a:extLst>
          </p:cNvPr>
          <p:cNvSpPr txBox="1"/>
          <p:nvPr/>
        </p:nvSpPr>
        <p:spPr>
          <a:xfrm>
            <a:off x="70248" y="4991031"/>
            <a:ext cx="7312025" cy="733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endParaRPr lang="pt-PT" sz="1800" spc="-5" dirty="0"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lang="pt-PT" sz="1800" spc="-5" dirty="0">
                <a:cs typeface="Century Gothic"/>
              </a:rPr>
              <a:t>Código aberto com uma comunidade forte. Pertence à ASF*</a:t>
            </a:r>
            <a:endParaRPr lang="en-US" sz="1800" dirty="0">
              <a:cs typeface="Century Gothic"/>
            </a:endParaRPr>
          </a:p>
        </p:txBody>
      </p:sp>
      <p:pic>
        <p:nvPicPr>
          <p:cNvPr id="6" name="Picture 6" descr="Apache Airflow - Wikipedia">
            <a:extLst>
              <a:ext uri="{FF2B5EF4-FFF2-40B4-BE49-F238E27FC236}">
                <a16:creationId xmlns:a16="http://schemas.microsoft.com/office/drawing/2014/main" id="{60BC982C-9A14-26CB-0540-ECC194F27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60" y="747189"/>
            <a:ext cx="1762204" cy="68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16;p16">
            <a:extLst>
              <a:ext uri="{FF2B5EF4-FFF2-40B4-BE49-F238E27FC236}">
                <a16:creationId xmlns:a16="http://schemas.microsoft.com/office/drawing/2014/main" id="{0CD42546-7228-B085-DD5E-F06D0C4329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7228" y="921944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Por que é </a:t>
            </a:r>
            <a:r>
              <a:rPr lang="en-US" sz="2400" b="1" dirty="0" err="1"/>
              <a:t>tão</a:t>
            </a:r>
            <a:r>
              <a:rPr lang="en-US" sz="2400" b="1" dirty="0"/>
              <a:t> popular??</a:t>
            </a:r>
            <a:endParaRPr lang="pt-PT" sz="2400" b="1" dirty="0"/>
          </a:p>
        </p:txBody>
      </p:sp>
      <p:sp>
        <p:nvSpPr>
          <p:cNvPr id="16" name="Shape 36">
            <a:extLst>
              <a:ext uri="{FF2B5EF4-FFF2-40B4-BE49-F238E27FC236}">
                <a16:creationId xmlns:a16="http://schemas.microsoft.com/office/drawing/2014/main" id="{FBA49518-64F6-E755-8DC3-E3D54F39385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8100038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80C6581-416A-CAE7-4599-529B0CBDA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59ACCCD-7AFF-7645-8A4A-D9A41E14A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6A2A4E6-A0FD-4062-4589-5CF7BF1B6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496FBC44-1073-5F8E-A467-668521CAA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B8177D-06AF-DB29-EDC7-42546EFB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732" y="926141"/>
            <a:ext cx="4297173" cy="48037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A797DB-E755-3B71-3B9B-DF71925E3847}"/>
              </a:ext>
            </a:extLst>
          </p:cNvPr>
          <p:cNvSpPr txBox="1"/>
          <p:nvPr/>
        </p:nvSpPr>
        <p:spPr>
          <a:xfrm>
            <a:off x="-392489" y="6056684"/>
            <a:ext cx="9928977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050" dirty="0">
                <a:hlinkClick r:id="rId4"/>
              </a:rPr>
              <a:t>https://www.linkedin.com/posts/lucianovasconcelosf_airflow-101-activity-7211644717640388609-K7qk?utm_source=share&amp;utm_medium=member_desktop</a:t>
            </a:r>
            <a:endParaRPr lang="pt-PT" sz="105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4EEDA205-AB15-5948-D91E-B8C8B86B690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78917786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C215AF0B-073D-C25B-74F7-E08F8F637BAD}"/>
              </a:ext>
            </a:extLst>
          </p:cNvPr>
          <p:cNvSpPr txBox="1"/>
          <p:nvPr/>
        </p:nvSpPr>
        <p:spPr>
          <a:xfrm>
            <a:off x="2182076" y="2159869"/>
            <a:ext cx="1384935" cy="16224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95"/>
              </a:spcBef>
            </a:pPr>
            <a:r>
              <a:rPr lang="pt-PT" sz="1800" dirty="0">
                <a:cs typeface="Century Gothic"/>
              </a:rPr>
              <a:t>Sem estruturas complexas: consecutivas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B61D73B-3C3F-527F-A398-AB4FBF21884D}"/>
              </a:ext>
            </a:extLst>
          </p:cNvPr>
          <p:cNvSpPr txBox="1"/>
          <p:nvPr/>
        </p:nvSpPr>
        <p:spPr>
          <a:xfrm>
            <a:off x="2188808" y="4484799"/>
            <a:ext cx="187325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1800" dirty="0">
                <a:cs typeface="Century Gothic"/>
              </a:rPr>
              <a:t>Sem dependência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PT" sz="1800" dirty="0">
                <a:cs typeface="Century Gothic"/>
              </a:rPr>
              <a:t>resolução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E82A30E-DD06-B4A2-A848-11495FE1181C}"/>
              </a:ext>
            </a:extLst>
          </p:cNvPr>
          <p:cNvSpPr txBox="1"/>
          <p:nvPr/>
        </p:nvSpPr>
        <p:spPr>
          <a:xfrm>
            <a:off x="7035508" y="2071968"/>
            <a:ext cx="1791335" cy="1207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865">
              <a:lnSpc>
                <a:spcPct val="150000"/>
              </a:lnSpc>
              <a:spcBef>
                <a:spcPts val="100"/>
              </a:spcBef>
            </a:pPr>
            <a:r>
              <a:rPr lang="pt-PT" sz="1800" dirty="0">
                <a:cs typeface="Century Gothic"/>
              </a:rPr>
              <a:t>Base de gatilho em evento ou horário </a:t>
            </a: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C92EA47E-54B6-F513-C96C-856CDE16D160}"/>
              </a:ext>
            </a:extLst>
          </p:cNvPr>
          <p:cNvSpPr txBox="1"/>
          <p:nvPr/>
        </p:nvSpPr>
        <p:spPr>
          <a:xfrm>
            <a:off x="6941401" y="3130537"/>
            <a:ext cx="2318385" cy="1635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2865">
              <a:lnSpc>
                <a:spcPct val="150000"/>
              </a:lnSpc>
              <a:spcBef>
                <a:spcPts val="100"/>
              </a:spcBef>
            </a:pPr>
            <a:endParaRPr lang="pt-PT" sz="1800" spc="-5" dirty="0">
              <a:cs typeface="Century Gothic"/>
            </a:endParaRPr>
          </a:p>
          <a:p>
            <a:pPr marL="12700" marR="5080" indent="62865">
              <a:lnSpc>
                <a:spcPct val="150000"/>
              </a:lnSpc>
              <a:spcBef>
                <a:spcPts val="100"/>
              </a:spcBef>
            </a:pPr>
            <a:r>
              <a:rPr lang="pt-PT" sz="1800" spc="-5" dirty="0">
                <a:cs typeface="Century Gothic"/>
              </a:rPr>
              <a:t>Resolva gráficos de dependência complexos</a:t>
            </a:r>
            <a:endParaRPr lang="pt-PT" sz="1800" dirty="0">
              <a:cs typeface="Century Gothic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C027B5F2-8128-7316-8B48-5501FD708E29}"/>
              </a:ext>
            </a:extLst>
          </p:cNvPr>
          <p:cNvSpPr txBox="1"/>
          <p:nvPr/>
        </p:nvSpPr>
        <p:spPr>
          <a:xfrm>
            <a:off x="7100134" y="4636942"/>
            <a:ext cx="1779270" cy="1566454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175"/>
              </a:spcBef>
            </a:pPr>
            <a:endParaRPr lang="pt-PT" sz="1800" dirty="0">
              <a:cs typeface="Century Gothic"/>
            </a:endParaRPr>
          </a:p>
          <a:p>
            <a:pPr marL="75565">
              <a:lnSpc>
                <a:spcPct val="100000"/>
              </a:lnSpc>
              <a:spcBef>
                <a:spcPts val="1175"/>
              </a:spcBef>
            </a:pPr>
            <a:r>
              <a:rPr lang="pt-PT" sz="1800" dirty="0">
                <a:cs typeface="Century Gothic"/>
              </a:rPr>
              <a:t>Mesclar e participar</a:t>
            </a:r>
          </a:p>
          <a:p>
            <a:pPr marL="75565">
              <a:lnSpc>
                <a:spcPct val="100000"/>
              </a:lnSpc>
              <a:spcBef>
                <a:spcPts val="1175"/>
              </a:spcBef>
            </a:pPr>
            <a:r>
              <a:rPr lang="pt-PT" sz="1800" dirty="0">
                <a:cs typeface="Century Gothic"/>
              </a:rPr>
              <a:t>nós</a:t>
            </a:r>
          </a:p>
        </p:txBody>
      </p:sp>
      <p:pic>
        <p:nvPicPr>
          <p:cNvPr id="9" name="object 10">
            <a:extLst>
              <a:ext uri="{FF2B5EF4-FFF2-40B4-BE49-F238E27FC236}">
                <a16:creationId xmlns:a16="http://schemas.microsoft.com/office/drawing/2014/main" id="{0257E231-0217-F5F8-6056-C6E32292BB5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80274" y="4484799"/>
            <a:ext cx="62864" cy="62737"/>
          </a:xfrm>
          <a:prstGeom prst="rect">
            <a:avLst/>
          </a:prstGeom>
        </p:spPr>
      </p:pic>
      <p:pic>
        <p:nvPicPr>
          <p:cNvPr id="10" name="object 11">
            <a:extLst>
              <a:ext uri="{FF2B5EF4-FFF2-40B4-BE49-F238E27FC236}">
                <a16:creationId xmlns:a16="http://schemas.microsoft.com/office/drawing/2014/main" id="{8DBBFAF6-3BD8-F37A-6A49-540C6B9350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07959" y="2908348"/>
            <a:ext cx="62738" cy="62737"/>
          </a:xfrm>
          <a:prstGeom prst="rect">
            <a:avLst/>
          </a:prstGeom>
        </p:spPr>
      </p:pic>
      <p:pic>
        <p:nvPicPr>
          <p:cNvPr id="11" name="object 12">
            <a:extLst>
              <a:ext uri="{FF2B5EF4-FFF2-40B4-BE49-F238E27FC236}">
                <a16:creationId xmlns:a16="http://schemas.microsoft.com/office/drawing/2014/main" id="{79AA62C1-F2A3-8C64-9FD0-74EB7D52D83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8531" y="2555585"/>
            <a:ext cx="62865" cy="62864"/>
          </a:xfrm>
          <a:prstGeom prst="rect">
            <a:avLst/>
          </a:prstGeom>
        </p:spPr>
      </p:pic>
      <p:pic>
        <p:nvPicPr>
          <p:cNvPr id="12" name="object 13">
            <a:extLst>
              <a:ext uri="{FF2B5EF4-FFF2-40B4-BE49-F238E27FC236}">
                <a16:creationId xmlns:a16="http://schemas.microsoft.com/office/drawing/2014/main" id="{CFA48FB7-637B-DC81-3540-6D1C400EE45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41401" y="5601383"/>
            <a:ext cx="62865" cy="62737"/>
          </a:xfrm>
          <a:prstGeom prst="rect">
            <a:avLst/>
          </a:prstGeom>
        </p:spPr>
      </p:pic>
      <p:pic>
        <p:nvPicPr>
          <p:cNvPr id="13" name="object 14">
            <a:extLst>
              <a:ext uri="{FF2B5EF4-FFF2-40B4-BE49-F238E27FC236}">
                <a16:creationId xmlns:a16="http://schemas.microsoft.com/office/drawing/2014/main" id="{95DDD8C3-1EED-AB06-CAB6-33138B29083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01396" y="3723326"/>
            <a:ext cx="62865" cy="62864"/>
          </a:xfrm>
          <a:prstGeom prst="rect">
            <a:avLst/>
          </a:prstGeom>
        </p:spPr>
      </p:pic>
      <p:pic>
        <p:nvPicPr>
          <p:cNvPr id="14" name="object 15">
            <a:extLst>
              <a:ext uri="{FF2B5EF4-FFF2-40B4-BE49-F238E27FC236}">
                <a16:creationId xmlns:a16="http://schemas.microsoft.com/office/drawing/2014/main" id="{966B83C1-AC26-A82B-13A8-15DFB0C9506A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2060" y="1727685"/>
            <a:ext cx="2590799" cy="4451604"/>
          </a:xfrm>
          <a:prstGeom prst="rect">
            <a:avLst/>
          </a:prstGeom>
        </p:spPr>
      </p:pic>
      <p:sp>
        <p:nvSpPr>
          <p:cNvPr id="15" name="object 16">
            <a:extLst>
              <a:ext uri="{FF2B5EF4-FFF2-40B4-BE49-F238E27FC236}">
                <a16:creationId xmlns:a16="http://schemas.microsoft.com/office/drawing/2014/main" id="{C6C97CD1-BA67-B6FF-ED73-F4C1307044A8}"/>
              </a:ext>
            </a:extLst>
          </p:cNvPr>
          <p:cNvSpPr txBox="1"/>
          <p:nvPr/>
        </p:nvSpPr>
        <p:spPr>
          <a:xfrm>
            <a:off x="3567011" y="1227656"/>
            <a:ext cx="337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cs typeface="Century Gothic"/>
              </a:rPr>
              <a:t>Directed</a:t>
            </a:r>
            <a:r>
              <a:rPr sz="1800" spc="-20" dirty="0">
                <a:cs typeface="Century Gothic"/>
              </a:rPr>
              <a:t> </a:t>
            </a:r>
            <a:r>
              <a:rPr sz="1800" spc="-5" dirty="0">
                <a:cs typeface="Century Gothic"/>
              </a:rPr>
              <a:t>acyclic</a:t>
            </a:r>
            <a:r>
              <a:rPr sz="1800" spc="-35" dirty="0">
                <a:cs typeface="Century Gothic"/>
              </a:rPr>
              <a:t> </a:t>
            </a:r>
            <a:r>
              <a:rPr sz="1800" dirty="0">
                <a:cs typeface="Century Gothic"/>
              </a:rPr>
              <a:t>graph</a:t>
            </a:r>
            <a:r>
              <a:rPr sz="1800" spc="-25" dirty="0">
                <a:cs typeface="Century Gothic"/>
              </a:rPr>
              <a:t> </a:t>
            </a:r>
            <a:r>
              <a:rPr sz="1800" spc="-5" dirty="0">
                <a:cs typeface="Century Gothic"/>
              </a:rPr>
              <a:t>(DAG)</a:t>
            </a:r>
            <a:endParaRPr sz="1800" dirty="0">
              <a:cs typeface="Century Gothic"/>
            </a:endParaRPr>
          </a:p>
        </p:txBody>
      </p:sp>
      <p:pic>
        <p:nvPicPr>
          <p:cNvPr id="16" name="object 17">
            <a:extLst>
              <a:ext uri="{FF2B5EF4-FFF2-40B4-BE49-F238E27FC236}">
                <a16:creationId xmlns:a16="http://schemas.microsoft.com/office/drawing/2014/main" id="{9C329F6F-8D10-1B25-DE54-64447CA18792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595" y="1757850"/>
            <a:ext cx="1585721" cy="4343898"/>
          </a:xfrm>
          <a:prstGeom prst="rect">
            <a:avLst/>
          </a:prstGeom>
        </p:spPr>
      </p:pic>
      <p:sp>
        <p:nvSpPr>
          <p:cNvPr id="17" name="object 18">
            <a:extLst>
              <a:ext uri="{FF2B5EF4-FFF2-40B4-BE49-F238E27FC236}">
                <a16:creationId xmlns:a16="http://schemas.microsoft.com/office/drawing/2014/main" id="{E1DFD59F-8DE8-0151-0FCB-F89E07AF2D79}"/>
              </a:ext>
            </a:extLst>
          </p:cNvPr>
          <p:cNvSpPr txBox="1"/>
          <p:nvPr/>
        </p:nvSpPr>
        <p:spPr>
          <a:xfrm>
            <a:off x="381364" y="1257498"/>
            <a:ext cx="892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cs typeface="Century Gothic"/>
              </a:rPr>
              <a:t>Pi</a:t>
            </a:r>
            <a:r>
              <a:rPr sz="1800" spc="5" dirty="0">
                <a:cs typeface="Century Gothic"/>
              </a:rPr>
              <a:t>p</a:t>
            </a:r>
            <a:r>
              <a:rPr sz="1800" dirty="0">
                <a:cs typeface="Century Gothic"/>
              </a:rPr>
              <a:t>eline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6" descr="Apache Airflow - Wikipedia">
            <a:extLst>
              <a:ext uri="{FF2B5EF4-FFF2-40B4-BE49-F238E27FC236}">
                <a16:creationId xmlns:a16="http://schemas.microsoft.com/office/drawing/2014/main" id="{0463A8AA-EA1F-A079-8068-CBA736E26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799" y="852843"/>
            <a:ext cx="1665605" cy="6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36">
            <a:extLst>
              <a:ext uri="{FF2B5EF4-FFF2-40B4-BE49-F238E27FC236}">
                <a16:creationId xmlns:a16="http://schemas.microsoft.com/office/drawing/2014/main" id="{021F2228-C1F1-9DB2-DBA4-039AB89DFCD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928557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9E1566-670B-609C-8335-7DD35CF81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13" y="802548"/>
            <a:ext cx="5256115" cy="184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6C7FB2D-30E0-EF99-3A52-978C10917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07" y="3113757"/>
            <a:ext cx="6660969" cy="283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8F12A03-E25F-7F0E-F64C-FECAF8AC00A7}"/>
              </a:ext>
            </a:extLst>
          </p:cNvPr>
          <p:cNvSpPr/>
          <p:nvPr/>
        </p:nvSpPr>
        <p:spPr>
          <a:xfrm rot="5600964">
            <a:off x="115284" y="2600666"/>
            <a:ext cx="874247" cy="592179"/>
          </a:xfrm>
          <a:prstGeom prst="curvedUpArrow">
            <a:avLst/>
          </a:prstGeom>
          <a:noFill/>
          <a:ln w="3175" cap="flat">
            <a:solidFill>
              <a:schemeClr val="tx1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89E5EA-9F38-CCED-B988-326161CC1A0A}"/>
              </a:ext>
            </a:extLst>
          </p:cNvPr>
          <p:cNvSpPr txBox="1"/>
          <p:nvPr/>
        </p:nvSpPr>
        <p:spPr>
          <a:xfrm>
            <a:off x="253770" y="6120177"/>
            <a:ext cx="8191208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5"/>
              </a:rPr>
              <a:t>https://medium.com/datamindedbe/cross-dag-dependencies-in-apache-airflow-a-comprehensive-guide-88cbc0bc68d0</a:t>
            </a:r>
            <a:endParaRPr lang="pt-PT" dirty="0"/>
          </a:p>
        </p:txBody>
      </p:sp>
      <p:pic>
        <p:nvPicPr>
          <p:cNvPr id="21" name="Picture 6" descr="Apache Airflow - Wikipedia">
            <a:extLst>
              <a:ext uri="{FF2B5EF4-FFF2-40B4-BE49-F238E27FC236}">
                <a16:creationId xmlns:a16="http://schemas.microsoft.com/office/drawing/2014/main" id="{5872DC3C-8356-0A56-8E3C-A090B782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81" y="925086"/>
            <a:ext cx="1658830" cy="64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7D181334-3D21-055D-530E-F2739D93A331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6910821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89E5EA-9F38-CCED-B988-326161CC1A0A}"/>
              </a:ext>
            </a:extLst>
          </p:cNvPr>
          <p:cNvSpPr txBox="1"/>
          <p:nvPr/>
        </p:nvSpPr>
        <p:spPr>
          <a:xfrm>
            <a:off x="253770" y="6120177"/>
            <a:ext cx="8191208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https://medium.com/datamindedbe/cross-dag-dependencies-in-apache-airflow-a-comprehensive-guide-88cbc0bc68d0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C6C753C7-1820-1216-C425-DE5D9C35E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Por que airflow e </a:t>
            </a:r>
            <a:r>
              <a:rPr lang="en-US" sz="3600" dirty="0" err="1"/>
              <a:t>não</a:t>
            </a:r>
            <a:r>
              <a:rPr lang="en-US" sz="3600" dirty="0"/>
              <a:t> um script </a:t>
            </a:r>
            <a:r>
              <a:rPr lang="en-US" sz="3600" dirty="0" err="1"/>
              <a:t>em</a:t>
            </a:r>
            <a:r>
              <a:rPr lang="en-US" sz="3600" dirty="0"/>
              <a:t> python?</a:t>
            </a:r>
            <a:endParaRPr lang="pt-PT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9FA3-32A9-69CF-2B45-B7C583F28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032" y="1701488"/>
            <a:ext cx="5248321" cy="4108883"/>
          </a:xfrm>
          <a:prstGeom prst="rect">
            <a:avLst/>
          </a:prstGeom>
        </p:spPr>
      </p:pic>
      <p:pic>
        <p:nvPicPr>
          <p:cNvPr id="7" name="Picture 6" descr="Apache Airflow - Wikipedia">
            <a:extLst>
              <a:ext uri="{FF2B5EF4-FFF2-40B4-BE49-F238E27FC236}">
                <a16:creationId xmlns:a16="http://schemas.microsoft.com/office/drawing/2014/main" id="{17FD68D1-2605-0153-C0C6-78592F79D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937" y="4861471"/>
            <a:ext cx="1793251" cy="69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0AA76709-A2DB-A6E6-73C2-ED7B564AB0B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0802037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0AE1-C992-F099-B628-FBAA9F24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43D1341B-DC0C-8D07-4970-AF33142A3C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>
            <a:extLst>
              <a:ext uri="{FF2B5EF4-FFF2-40B4-BE49-F238E27FC236}">
                <a16:creationId xmlns:a16="http://schemas.microsoft.com/office/drawing/2014/main" id="{F5592568-EAC7-BB58-9663-0D958604C0B9}"/>
              </a:ext>
            </a:extLst>
          </p:cNvPr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>
            <a:extLst>
              <a:ext uri="{FF2B5EF4-FFF2-40B4-BE49-F238E27FC236}">
                <a16:creationId xmlns:a16="http://schemas.microsoft.com/office/drawing/2014/main" id="{FDFEFA19-9E24-D1C0-A388-E384FFA48FA2}"/>
              </a:ext>
            </a:extLst>
          </p:cNvPr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73D2739A-EBA9-A0B7-166D-DE7E70DA446F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A3D2929E-4F94-33AB-7313-A06A45FF6C74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E37D8E1D-C715-33AE-419F-358115FAC9A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2B919-B304-8933-AB20-A68378B2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7" y="969405"/>
            <a:ext cx="8166284" cy="50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2048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C6C753C7-1820-1216-C425-DE5D9C35E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5112" y="846140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Componentes</a:t>
            </a:r>
            <a:r>
              <a:rPr lang="en-US" sz="3600" dirty="0"/>
              <a:t> </a:t>
            </a:r>
            <a:endParaRPr lang="pt-PT" sz="3600" dirty="0"/>
          </a:p>
        </p:txBody>
      </p:sp>
      <p:pic>
        <p:nvPicPr>
          <p:cNvPr id="5122" name="Picture 2" descr="No alt text provided for this image">
            <a:extLst>
              <a:ext uri="{FF2B5EF4-FFF2-40B4-BE49-F238E27FC236}">
                <a16:creationId xmlns:a16="http://schemas.microsoft.com/office/drawing/2014/main" id="{BBBBAEE7-229F-AA26-576A-EB1E0D580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536" y="1848241"/>
            <a:ext cx="5925676" cy="40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EE0ED9-2FDF-B33F-D91C-A4B4CBB95322}"/>
              </a:ext>
            </a:extLst>
          </p:cNvPr>
          <p:cNvSpPr txBox="1"/>
          <p:nvPr/>
        </p:nvSpPr>
        <p:spPr>
          <a:xfrm>
            <a:off x="-245112" y="6107971"/>
            <a:ext cx="8789524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4"/>
              </a:rPr>
              <a:t>https://www.linkedin.com/pulse/apache-airflow-dags-din%C3%A2micas-e-escal%C3%A1veis-jose-r-f-junior/</a:t>
            </a:r>
            <a:endParaRPr lang="pt-PT" sz="1200" dirty="0"/>
          </a:p>
        </p:txBody>
      </p:sp>
      <p:sp>
        <p:nvSpPr>
          <p:cNvPr id="4" name="Shape 36">
            <a:extLst>
              <a:ext uri="{FF2B5EF4-FFF2-40B4-BE49-F238E27FC236}">
                <a16:creationId xmlns:a16="http://schemas.microsoft.com/office/drawing/2014/main" id="{9A21C630-2052-BAA3-3CCD-428F7C6C2C5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6817698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C6C753C7-1820-1216-C425-DE5D9C35EE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45112" y="846140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Componentes</a:t>
            </a:r>
            <a:r>
              <a:rPr lang="en-US" sz="3600" dirty="0"/>
              <a:t> </a:t>
            </a:r>
            <a:endParaRPr lang="pt-PT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E0ED9-2FDF-B33F-D91C-A4B4CBB95322}"/>
              </a:ext>
            </a:extLst>
          </p:cNvPr>
          <p:cNvSpPr txBox="1"/>
          <p:nvPr/>
        </p:nvSpPr>
        <p:spPr>
          <a:xfrm>
            <a:off x="-245112" y="6107971"/>
            <a:ext cx="8789524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3"/>
              </a:rPr>
              <a:t>https://www.youtube.com/watch?v=mtJHMdoi_Gg&amp;list=PLwFJcsJ61oujAqYpMp1kdUBcPG0sE0QMT&amp;index=4</a:t>
            </a:r>
            <a:endParaRPr lang="pt-PT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C6F2E-2B18-7244-69C1-A092CE6E8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57" y="1894557"/>
            <a:ext cx="6769448" cy="3676839"/>
          </a:xfrm>
          <a:prstGeom prst="rect">
            <a:avLst/>
          </a:prstGeom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A6D55A3E-F226-C305-D03F-6B4EADE6F80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56423543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E0ED9-2FDF-B33F-D91C-A4B4CBB95322}"/>
              </a:ext>
            </a:extLst>
          </p:cNvPr>
          <p:cNvSpPr txBox="1"/>
          <p:nvPr/>
        </p:nvSpPr>
        <p:spPr>
          <a:xfrm>
            <a:off x="-245112" y="6107971"/>
            <a:ext cx="8789524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3"/>
              </a:rPr>
              <a:t>https://www.linkedin.com/pulse/apache-airflow-dags-din%C3%A2micas-e-escal%C3%A1veis-jose-r-f-junior/</a:t>
            </a:r>
            <a:endParaRPr lang="pt-PT" sz="12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A8CFCA-48A8-0EB1-70B8-8E03A3C23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873147"/>
              </p:ext>
            </p:extLst>
          </p:nvPr>
        </p:nvGraphicFramePr>
        <p:xfrm>
          <a:off x="231284" y="969405"/>
          <a:ext cx="8607916" cy="493217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06259">
                  <a:extLst>
                    <a:ext uri="{9D8B030D-6E8A-4147-A177-3AD203B41FA5}">
                      <a16:colId xmlns:a16="http://schemas.microsoft.com/office/drawing/2014/main" val="294054077"/>
                    </a:ext>
                  </a:extLst>
                </a:gridCol>
                <a:gridCol w="2106259">
                  <a:extLst>
                    <a:ext uri="{9D8B030D-6E8A-4147-A177-3AD203B41FA5}">
                      <a16:colId xmlns:a16="http://schemas.microsoft.com/office/drawing/2014/main" val="1056695090"/>
                    </a:ext>
                  </a:extLst>
                </a:gridCol>
                <a:gridCol w="2106259">
                  <a:extLst>
                    <a:ext uri="{9D8B030D-6E8A-4147-A177-3AD203B41FA5}">
                      <a16:colId xmlns:a16="http://schemas.microsoft.com/office/drawing/2014/main" val="3847632884"/>
                    </a:ext>
                  </a:extLst>
                </a:gridCol>
                <a:gridCol w="2289139">
                  <a:extLst>
                    <a:ext uri="{9D8B030D-6E8A-4147-A177-3AD203B41FA5}">
                      <a16:colId xmlns:a16="http://schemas.microsoft.com/office/drawing/2014/main" val="2983217524"/>
                    </a:ext>
                  </a:extLst>
                </a:gridCol>
              </a:tblGrid>
              <a:tr h="12401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Componente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Descrição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Função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Exemplo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extLst>
                  <a:ext uri="{0D108BD9-81ED-4DB2-BD59-A6C34878D82A}">
                    <a16:rowId xmlns:a16="http://schemas.microsoft.com/office/drawing/2014/main" val="2749570312"/>
                  </a:ext>
                </a:extLst>
              </a:tr>
              <a:tr h="5914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DAG (Directed Acyclic Graph)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Uma coleção de todas as tarefas que você quer executar, organizada em um gráfico que reflete suas dependências.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Define a estrutura do pipeline e a ordem das tarefas.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with DAG(dag_id='my_dag', ...) as dag: ...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425" marR="1425" marT="1425" marB="0" anchor="ctr"/>
                </a:tc>
                <a:extLst>
                  <a:ext uri="{0D108BD9-81ED-4DB2-BD59-A6C34878D82A}">
                    <a16:rowId xmlns:a16="http://schemas.microsoft.com/office/drawing/2014/main" val="1748595931"/>
                  </a:ext>
                </a:extLst>
              </a:tr>
              <a:tr h="5914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Tasks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A menor unidade de execução em um DAG. Pode ser de vários tipos (BashOperator, PythonOperator, etc.).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Representa uma única operação a ser executada dentro do DAG.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task = BashOperator(task_id='print_date', bash_command='date')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425" marR="1425" marT="1425" marB="0" anchor="ctr"/>
                </a:tc>
                <a:extLst>
                  <a:ext uri="{0D108BD9-81ED-4DB2-BD59-A6C34878D82A}">
                    <a16:rowId xmlns:a16="http://schemas.microsoft.com/office/drawing/2014/main" val="2340657303"/>
                  </a:ext>
                </a:extLst>
              </a:tr>
              <a:tr h="945683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Operators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 dirty="0">
                          <a:effectLst/>
                        </a:rPr>
                        <a:t>Definem uma única unidade de trabalho. Existem diferentes operadores para diferentes tipos de tarefas, como BashOperator, PythonOperator, etc.</a:t>
                      </a:r>
                      <a:endParaRPr lang="pt-PT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Fornece a lógica para a execução de uma tarefa específica.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BashOperator, PythonOperator, MySqlOperator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425" marR="1425" marT="1425" marB="0" anchor="ctr"/>
                </a:tc>
                <a:extLst>
                  <a:ext uri="{0D108BD9-81ED-4DB2-BD59-A6C34878D82A}">
                    <a16:rowId xmlns:a16="http://schemas.microsoft.com/office/drawing/2014/main" val="3098975452"/>
                  </a:ext>
                </a:extLst>
              </a:tr>
              <a:tr h="82760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Hooks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 dirty="0">
                          <a:effectLst/>
                        </a:rPr>
                        <a:t>Interfaces para conectar com fontes de dados e serviços externos. Utilizados internamente por operadores para interagir com sistemas externos.</a:t>
                      </a:r>
                      <a:endParaRPr lang="pt-PT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Facilita a comunicação e a integração com sistemas externos.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MySqlHook, HttpHook, S3Hook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425" marR="1425" marT="1425" marB="0" anchor="ctr"/>
                </a:tc>
                <a:extLst>
                  <a:ext uri="{0D108BD9-81ED-4DB2-BD59-A6C34878D82A}">
                    <a16:rowId xmlns:a16="http://schemas.microsoft.com/office/drawing/2014/main" val="2641161968"/>
                  </a:ext>
                </a:extLst>
              </a:tr>
              <a:tr h="5914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Providers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Pacotes que contêm integrações com serviços externos (hooks, operadores, sensores, etc.).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Modulariza e organiza as integrações com serviços externos.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apache-airflow-providers-amazon, apache-airflow-providers-google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425" marR="1425" marT="1425" marB="0" anchor="ctr"/>
                </a:tc>
                <a:extLst>
                  <a:ext uri="{0D108BD9-81ED-4DB2-BD59-A6C34878D82A}">
                    <a16:rowId xmlns:a16="http://schemas.microsoft.com/office/drawing/2014/main" val="678154295"/>
                  </a:ext>
                </a:extLst>
              </a:tr>
              <a:tr h="591445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Plugins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Forma de adicionar funcionalidades customizadas ao Airflow. Pode incluir operadores, sensores, hooks, etc.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Estende as capacidades do Airflow com funcionalidades personalizadas.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airflow.plugins_manager.AirflowPlugin</a:t>
                      </a:r>
                      <a:endParaRPr lang="pt-PT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1425" marR="1425" marT="1425" marB="0" anchor="ctr"/>
                </a:tc>
                <a:extLst>
                  <a:ext uri="{0D108BD9-81ED-4DB2-BD59-A6C34878D82A}">
                    <a16:rowId xmlns:a16="http://schemas.microsoft.com/office/drawing/2014/main" val="1144571895"/>
                  </a:ext>
                </a:extLst>
              </a:tr>
              <a:tr h="473367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>
                          <a:effectLst/>
                        </a:rPr>
                        <a:t>Connections</a:t>
                      </a:r>
                      <a:endParaRPr lang="pt-PT" sz="105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 dirty="0">
                          <a:effectLst/>
                        </a:rPr>
                        <a:t>Definições de como se conectar a serviços externos (credenciais, </a:t>
                      </a:r>
                      <a:r>
                        <a:rPr lang="pt-PT" sz="1050" u="none" strike="noStrike" dirty="0" err="1">
                          <a:effectLst/>
                        </a:rPr>
                        <a:t>hosts</a:t>
                      </a:r>
                      <a:r>
                        <a:rPr lang="pt-PT" sz="1050" u="none" strike="noStrike" dirty="0">
                          <a:effectLst/>
                        </a:rPr>
                        <a:t>, etc.).</a:t>
                      </a:r>
                      <a:endParaRPr lang="pt-PT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 dirty="0">
                          <a:effectLst/>
                        </a:rPr>
                        <a:t>Armazena e </a:t>
                      </a:r>
                      <a:r>
                        <a:rPr lang="pt-PT" sz="1050" u="none" strike="noStrike" dirty="0" err="1">
                          <a:effectLst/>
                        </a:rPr>
                        <a:t>gerencia</a:t>
                      </a:r>
                      <a:r>
                        <a:rPr lang="pt-PT" sz="1050" u="none" strike="noStrike" dirty="0">
                          <a:effectLst/>
                        </a:rPr>
                        <a:t> as informações de conexão com serviços externos.</a:t>
                      </a:r>
                      <a:endParaRPr lang="pt-PT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050" u="none" strike="noStrike" dirty="0">
                          <a:effectLst/>
                        </a:rPr>
                        <a:t>Definido na UI do </a:t>
                      </a:r>
                      <a:r>
                        <a:rPr lang="pt-PT" sz="1050" u="none" strike="noStrike" dirty="0" err="1">
                          <a:effectLst/>
                        </a:rPr>
                        <a:t>Airflow</a:t>
                      </a:r>
                      <a:r>
                        <a:rPr lang="pt-PT" sz="1050" u="none" strike="noStrike" dirty="0">
                          <a:effectLst/>
                        </a:rPr>
                        <a:t> ou no arquivo </a:t>
                      </a:r>
                      <a:r>
                        <a:rPr lang="pt-PT" sz="1050" u="none" strike="noStrike" dirty="0" err="1">
                          <a:effectLst/>
                        </a:rPr>
                        <a:t>airflow.cfg</a:t>
                      </a:r>
                      <a:endParaRPr lang="pt-PT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425" marR="1425" marT="1425" marB="0" anchor="ctr"/>
                </a:tc>
                <a:extLst>
                  <a:ext uri="{0D108BD9-81ED-4DB2-BD59-A6C34878D82A}">
                    <a16:rowId xmlns:a16="http://schemas.microsoft.com/office/drawing/2014/main" val="1860447624"/>
                  </a:ext>
                </a:extLst>
              </a:tr>
            </a:tbl>
          </a:graphicData>
        </a:graphic>
      </p:graphicFrame>
      <p:sp>
        <p:nvSpPr>
          <p:cNvPr id="2" name="Shape 36">
            <a:extLst>
              <a:ext uri="{FF2B5EF4-FFF2-40B4-BE49-F238E27FC236}">
                <a16:creationId xmlns:a16="http://schemas.microsoft.com/office/drawing/2014/main" id="{37A61DDE-BEF5-618F-AB05-B8A97B48878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326645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E0ED9-2FDF-B33F-D91C-A4B4CBB95322}"/>
              </a:ext>
            </a:extLst>
          </p:cNvPr>
          <p:cNvSpPr txBox="1"/>
          <p:nvPr/>
        </p:nvSpPr>
        <p:spPr>
          <a:xfrm>
            <a:off x="-245112" y="6107971"/>
            <a:ext cx="8789524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3"/>
              </a:rPr>
              <a:t>https://www.linkedin.com/pulse/apache-airflow-dags-din%C3%A2micas-e-escal%C3%A1veis-jose-r-f-junior/</a:t>
            </a:r>
            <a:endParaRPr lang="pt-PT" sz="1200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26030439-7A38-A7A0-8B86-F03A95D3C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2089" y="781143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Regras</a:t>
            </a:r>
            <a:r>
              <a:rPr lang="en-US" sz="3600" dirty="0"/>
              <a:t> de </a:t>
            </a:r>
            <a:r>
              <a:rPr lang="en-US" sz="3600" dirty="0" err="1"/>
              <a:t>gatilho</a:t>
            </a:r>
            <a:endParaRPr lang="pt-PT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50179-CB95-DF17-988C-D026E51DF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4" y="2549221"/>
            <a:ext cx="4829364" cy="2323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7A477D-A577-5471-1234-F760984D2A88}"/>
              </a:ext>
            </a:extLst>
          </p:cNvPr>
          <p:cNvSpPr txBox="1"/>
          <p:nvPr/>
        </p:nvSpPr>
        <p:spPr>
          <a:xfrm>
            <a:off x="4929498" y="3213716"/>
            <a:ext cx="4218097" cy="116955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400" dirty="0"/>
              <a:t>No Apache </a:t>
            </a:r>
            <a:r>
              <a:rPr lang="pt-PT" sz="1400" dirty="0" err="1"/>
              <a:t>Airflow</a:t>
            </a:r>
            <a:r>
              <a:rPr lang="pt-PT" sz="1400" dirty="0"/>
              <a:t>, os </a:t>
            </a:r>
            <a:r>
              <a:rPr lang="pt-PT" sz="1400" b="1" dirty="0" err="1"/>
              <a:t>operators</a:t>
            </a:r>
            <a:r>
              <a:rPr lang="pt-PT" sz="1400" dirty="0"/>
              <a:t> são os blocos de construção das </a:t>
            </a:r>
            <a:r>
              <a:rPr lang="pt-PT" sz="1400" b="1" dirty="0" err="1"/>
              <a:t>tasks</a:t>
            </a:r>
            <a:r>
              <a:rPr lang="pt-PT" sz="1400" dirty="0"/>
              <a:t> e definem o que cada </a:t>
            </a:r>
            <a:r>
              <a:rPr lang="pt-PT" sz="1400" dirty="0" err="1"/>
              <a:t>task</a:t>
            </a:r>
            <a:r>
              <a:rPr lang="pt-PT" sz="1400" dirty="0"/>
              <a:t> faz. As </a:t>
            </a:r>
            <a:r>
              <a:rPr lang="pt-PT" sz="1400" b="1" dirty="0"/>
              <a:t>regras de gatilho (</a:t>
            </a:r>
            <a:r>
              <a:rPr lang="pt-PT" sz="1400" b="1" dirty="0" err="1"/>
              <a:t>trigger</a:t>
            </a:r>
            <a:r>
              <a:rPr lang="pt-PT" sz="1400" b="1" dirty="0"/>
              <a:t> rules) </a:t>
            </a:r>
            <a:r>
              <a:rPr lang="pt-PT" sz="1400" dirty="0"/>
              <a:t>são configuradas dentro das </a:t>
            </a:r>
            <a:r>
              <a:rPr lang="pt-PT" sz="1400" dirty="0" err="1"/>
              <a:t>tasks</a:t>
            </a:r>
            <a:r>
              <a:rPr lang="pt-PT" sz="1400" dirty="0"/>
              <a:t> e são aplicadas diretamente aos </a:t>
            </a:r>
            <a:r>
              <a:rPr lang="pt-PT" sz="1400" dirty="0" err="1"/>
              <a:t>operators</a:t>
            </a:r>
            <a:r>
              <a:rPr lang="pt-PT" sz="1400" dirty="0"/>
              <a:t> usados para criar essas </a:t>
            </a:r>
            <a:r>
              <a:rPr lang="pt-PT" sz="1400" dirty="0" err="1"/>
              <a:t>tasks</a:t>
            </a:r>
            <a:r>
              <a:rPr lang="pt-PT" sz="1400" dirty="0"/>
              <a:t>..</a:t>
            </a:r>
          </a:p>
        </p:txBody>
      </p:sp>
      <p:pic>
        <p:nvPicPr>
          <p:cNvPr id="11" name="Picture 6" descr="Apache Airflow - Wikipedia">
            <a:extLst>
              <a:ext uri="{FF2B5EF4-FFF2-40B4-BE49-F238E27FC236}">
                <a16:creationId xmlns:a16="http://schemas.microsoft.com/office/drawing/2014/main" id="{5095B844-CD04-BD6B-9BAC-D70DE22BE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25" y="919993"/>
            <a:ext cx="1723674" cy="6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94AB5BA0-95E0-5745-E323-194B7CCE104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579713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6DAE0F-CB6A-7D6D-41FD-A3B87C4B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72" y="742812"/>
            <a:ext cx="4751044" cy="5126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FDDA16-2D48-A944-880B-BA7BC94FC981}"/>
              </a:ext>
            </a:extLst>
          </p:cNvPr>
          <p:cNvSpPr txBox="1"/>
          <p:nvPr/>
        </p:nvSpPr>
        <p:spPr>
          <a:xfrm>
            <a:off x="-314111" y="6079416"/>
            <a:ext cx="9928977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050" dirty="0">
                <a:hlinkClick r:id="rId4"/>
              </a:rPr>
              <a:t>https://www.linkedin.com/posts/lucianovasconcelosf_airflow-101-activity-7211644717640388609-K7qk?utm_source=share&amp;utm_medium=member_desktop</a:t>
            </a:r>
            <a:endParaRPr lang="pt-PT" sz="105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1B2DE6CB-BFD9-D091-C2FF-FB0A290C6251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99720552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DDA16-2D48-A944-880B-BA7BC94FC981}"/>
              </a:ext>
            </a:extLst>
          </p:cNvPr>
          <p:cNvSpPr txBox="1"/>
          <p:nvPr/>
        </p:nvSpPr>
        <p:spPr>
          <a:xfrm>
            <a:off x="-314111" y="6079416"/>
            <a:ext cx="9928977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050" dirty="0">
                <a:hlinkClick r:id="rId3"/>
              </a:rPr>
              <a:t>https://www.linkedin.com/posts/lucianovasconcelosf_airflow-101-activity-7211644717640388609-K7qk?utm_source=share&amp;utm_medium=member_desktop</a:t>
            </a:r>
            <a:endParaRPr lang="pt-P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B2D9A-8713-0DA8-60B5-A851D83C5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277" y="984124"/>
            <a:ext cx="4775445" cy="4889751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9A94BA32-9A38-674C-4084-D7B1D58E386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2496498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DDA16-2D48-A944-880B-BA7BC94FC981}"/>
              </a:ext>
            </a:extLst>
          </p:cNvPr>
          <p:cNvSpPr txBox="1"/>
          <p:nvPr/>
        </p:nvSpPr>
        <p:spPr>
          <a:xfrm>
            <a:off x="-314111" y="6079416"/>
            <a:ext cx="9928977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050" dirty="0">
                <a:hlinkClick r:id="rId3"/>
              </a:rPr>
              <a:t>https://www.linkedin.com/posts/lucianovasconcelosf_airflow-101-activity-7211644717640388609-K7qk?utm_source=share&amp;utm_medium=member_desktop</a:t>
            </a:r>
            <a:endParaRPr lang="pt-PT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6C8DE-7615-8C8E-0622-7673951E0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894" y="771738"/>
            <a:ext cx="4718292" cy="5061210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B617DD8A-F8CC-FD8C-8051-C34D7CD242F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5816887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DDA16-2D48-A944-880B-BA7BC94FC981}"/>
              </a:ext>
            </a:extLst>
          </p:cNvPr>
          <p:cNvSpPr txBox="1"/>
          <p:nvPr/>
        </p:nvSpPr>
        <p:spPr>
          <a:xfrm>
            <a:off x="-314111" y="6079416"/>
            <a:ext cx="9928977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050" dirty="0">
                <a:hlinkClick r:id="rId3"/>
              </a:rPr>
              <a:t>https://www.linkedin.com/posts/lucianovasconcelosf_airflow-101-activity-7211644717640388609-K7qk?utm_source=share&amp;utm_medium=member_desktop</a:t>
            </a:r>
            <a:endParaRPr lang="pt-PT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9EF0E-DAEC-732A-9762-D91F2A131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299" y="891320"/>
            <a:ext cx="4883401" cy="4896102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AF468208-34C6-5F36-0E93-B711B5292DBF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664976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FDDA16-2D48-A944-880B-BA7BC94FC981}"/>
              </a:ext>
            </a:extLst>
          </p:cNvPr>
          <p:cNvSpPr txBox="1"/>
          <p:nvPr/>
        </p:nvSpPr>
        <p:spPr>
          <a:xfrm>
            <a:off x="-314111" y="6079416"/>
            <a:ext cx="9928977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050" dirty="0">
                <a:hlinkClick r:id="rId3"/>
              </a:rPr>
              <a:t>https://www.linkedin.com/posts/lucianovasconcelosf_airflow-101-activity-7211644717640388609-K7qk?utm_source=share&amp;utm_medium=member_desktop</a:t>
            </a:r>
            <a:endParaRPr lang="pt-PT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2C469-DAC2-7AF5-6CF2-35F5B2562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102" y="872993"/>
            <a:ext cx="4781796" cy="5112013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36318963-ED43-FC59-9040-E2ECF8C5F72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20511450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EE0ED9-2FDF-B33F-D91C-A4B4CBB95322}"/>
              </a:ext>
            </a:extLst>
          </p:cNvPr>
          <p:cNvSpPr txBox="1"/>
          <p:nvPr/>
        </p:nvSpPr>
        <p:spPr>
          <a:xfrm>
            <a:off x="-245112" y="6107971"/>
            <a:ext cx="8789524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3"/>
              </a:rPr>
              <a:t>https://www.linkedin.com/pulse/apache-airflow-dags-din%C3%A2micas-e-escal%C3%A1veis-jose-r-f-junior/</a:t>
            </a:r>
            <a:endParaRPr lang="pt-PT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37172-61FF-9ED7-A067-FF79D4388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79" y="673381"/>
            <a:ext cx="3753043" cy="549303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CEA7062C-D3F8-856D-5F30-CA434087C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922" y="1795836"/>
            <a:ext cx="404077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task1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é uma instância de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BashOperator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 a regra de gatilho padrão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all_success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task2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é outra instância de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BashOperator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 a regra de gatilho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all_success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o que significa que será executada somente se 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task1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tiver sucesso.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task3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também é uma instância de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BashOperator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mas com a regra de gatilho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one_failed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o que significa que será executada se 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task1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falhar.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task4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é uma instância de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BashOperator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 a regra de gatilho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all_done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significando que será executada se 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task2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task3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tiverem completado, independentemente do resultado (sucesso ou falha). </a:t>
            </a:r>
          </a:p>
        </p:txBody>
      </p:sp>
      <p:pic>
        <p:nvPicPr>
          <p:cNvPr id="12" name="Picture 6" descr="Apache Airflow - Wikipedia">
            <a:extLst>
              <a:ext uri="{FF2B5EF4-FFF2-40B4-BE49-F238E27FC236}">
                <a16:creationId xmlns:a16="http://schemas.microsoft.com/office/drawing/2014/main" id="{0C0C6C12-6DDA-743B-ABC4-A5B2ECD76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868" y="845350"/>
            <a:ext cx="1627788" cy="62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D96478B3-11B1-8314-C6A0-3CAF398356CF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9340596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C617-291A-DE25-EBC9-472226C04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4E2AF6C6-5F70-B281-3105-814EDB91CE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>
            <a:extLst>
              <a:ext uri="{FF2B5EF4-FFF2-40B4-BE49-F238E27FC236}">
                <a16:creationId xmlns:a16="http://schemas.microsoft.com/office/drawing/2014/main" id="{5361D0EE-A318-A675-1CDA-F609A52AFE5E}"/>
              </a:ext>
            </a:extLst>
          </p:cNvPr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>
            <a:extLst>
              <a:ext uri="{FF2B5EF4-FFF2-40B4-BE49-F238E27FC236}">
                <a16:creationId xmlns:a16="http://schemas.microsoft.com/office/drawing/2014/main" id="{D6AC1DA1-A56A-EA08-E3BC-16F0A9B89FD1}"/>
              </a:ext>
            </a:extLst>
          </p:cNvPr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DD4FDD28-1F78-73F6-89EC-F7E8EFC242E3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DC4F47B-6119-6187-5D2F-1D17C7734F6E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A2372744-945B-4F52-9061-CE6346E3C80B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757B3-42D0-51FA-1075-B0A2DFB5B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148" y="1043461"/>
            <a:ext cx="4817704" cy="519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1903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26030439-7A38-A7A0-8B86-F03A95D3C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2089" y="781143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Bash Operator </a:t>
            </a:r>
            <a:r>
              <a:rPr lang="en-US" sz="3600" dirty="0">
                <a:sym typeface="Wingdings" panose="05000000000000000000" pitchFamily="2" charset="2"/>
              </a:rPr>
              <a:t> Shell</a:t>
            </a:r>
            <a:endParaRPr lang="pt-PT" sz="3600" dirty="0"/>
          </a:p>
        </p:txBody>
      </p:sp>
      <p:pic>
        <p:nvPicPr>
          <p:cNvPr id="11" name="Picture 6" descr="Apache Airflow - Wikipedia">
            <a:extLst>
              <a:ext uri="{FF2B5EF4-FFF2-40B4-BE49-F238E27FC236}">
                <a16:creationId xmlns:a16="http://schemas.microsoft.com/office/drawing/2014/main" id="{5095B844-CD04-BD6B-9BAC-D70DE22BE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25" y="919993"/>
            <a:ext cx="1723674" cy="6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ne command to have production-like Airflow 2 local cluster | by JoJo Data  | Medium">
            <a:extLst>
              <a:ext uri="{FF2B5EF4-FFF2-40B4-BE49-F238E27FC236}">
                <a16:creationId xmlns:a16="http://schemas.microsoft.com/office/drawing/2014/main" id="{CD506CA9-08F6-EC4A-491D-46A29E67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2" y="2715621"/>
            <a:ext cx="4950346" cy="204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9AA923-E270-EA40-A724-5D46B17D7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0833" y="1576306"/>
            <a:ext cx="3637632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O Que é um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Um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shell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é um programa que interpreta e executa comandos inseridos por um usuário. No contexto de sistemas operacionais, ele pode ser usado para gerenciar arquivos, executar programas e interagir com o sistema.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Shell no Unix/Linux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No Unix/Linux, 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shell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mais comum é 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Bash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(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Bourne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Again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Shell), que é um interpretador de comandos poderoso e amplamente utilizado. Quando falamos de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Bash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Operator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no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Airflow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, estamos geralmente nos referindo a comandos que seriam executados no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Bash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Shell no Windows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No Windows, o equivalente ao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shell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do Unix/Linux é 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Command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Prompt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(cmd.exe) ou 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PowerShell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, que são os interpretadores de comandos nativos do sistema. No entanto, com a introdução do Windows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Subsystem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for Linux (WSL), o Windows agora também suporta a execução de um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shell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Bash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diretamente, proporcionando um ambiente Unix-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like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dentro do Windows.</a:t>
            </a:r>
            <a:endParaRPr kumimoji="0" lang="pt-PT" altLang="pt-PT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76968254-163C-1B67-5DAB-AEA88B0EE82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74377390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26030439-7A38-A7A0-8B86-F03A95D3C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2089" y="781143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Python Operator</a:t>
            </a:r>
            <a:endParaRPr lang="pt-PT" sz="3600" dirty="0"/>
          </a:p>
        </p:txBody>
      </p:sp>
      <p:pic>
        <p:nvPicPr>
          <p:cNvPr id="11" name="Picture 6" descr="Apache Airflow - Wikipedia">
            <a:extLst>
              <a:ext uri="{FF2B5EF4-FFF2-40B4-BE49-F238E27FC236}">
                <a16:creationId xmlns:a16="http://schemas.microsoft.com/office/drawing/2014/main" id="{5095B844-CD04-BD6B-9BAC-D70DE22BE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925" y="919993"/>
            <a:ext cx="1723674" cy="6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ello World! using Apache-Airflow | by Mukesh Kumar | Accredian | Medium">
            <a:extLst>
              <a:ext uri="{FF2B5EF4-FFF2-40B4-BE49-F238E27FC236}">
                <a16:creationId xmlns:a16="http://schemas.microsoft.com/office/drawing/2014/main" id="{156369DA-7BD0-8128-E2EC-88FBBC23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8" y="2540498"/>
            <a:ext cx="4671642" cy="246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140AAE9-7357-BF04-9B44-88F174090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80" y="1926556"/>
            <a:ext cx="395369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PythonOperator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é um dos operadores mais versáteis e amplamente utilizados no Apache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Airflow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Ele permite que você execute funções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Python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diretamente como parte de um DAG (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Directed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Acyclic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Graph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 Essa capacidade de executar código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Python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permite a implementação de lógica complexa, interações com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APIs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manipulação de dados e muitas outras tarefas.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Principais Características do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PythonOperator</a:t>
            </a: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Execução de Funções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Python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Permite a execução direta de funções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Python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proporcionando flexibilidade para definir a lógica de processamento.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Suporte a Parâmetros: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Funções podem receber parâmetros, permitindo a parametrização dinâmica e reutilização de código.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Facilidade de Integração:</a:t>
            </a: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Pode ser facilmente integrado com outros operadores do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Airflow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formando pipelines de dados complexos.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hape 36">
            <a:extLst>
              <a:ext uri="{FF2B5EF4-FFF2-40B4-BE49-F238E27FC236}">
                <a16:creationId xmlns:a16="http://schemas.microsoft.com/office/drawing/2014/main" id="{D8356E35-464F-46F1-168C-3323AFD9F8F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8519115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What is Airflow and its microservices? | Einat Orr posted on the topic |  LinkedIn">
            <a:extLst>
              <a:ext uri="{FF2B5EF4-FFF2-40B4-BE49-F238E27FC236}">
                <a16:creationId xmlns:a16="http://schemas.microsoft.com/office/drawing/2014/main" id="{F545AFCF-3FA2-2132-EDF6-E317440F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9" y="812650"/>
            <a:ext cx="4240879" cy="530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032B88-F8AE-C61A-E58A-196B021FA5FB}"/>
              </a:ext>
            </a:extLst>
          </p:cNvPr>
          <p:cNvSpPr txBox="1"/>
          <p:nvPr/>
        </p:nvSpPr>
        <p:spPr>
          <a:xfrm>
            <a:off x="5138057" y="685115"/>
            <a:ext cx="3800408" cy="580447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41910" marR="1301115" algn="l">
              <a:lnSpc>
                <a:spcPct val="100000"/>
              </a:lnSpc>
            </a:pPr>
            <a:r>
              <a:rPr lang="en-US" sz="1400" b="1" spc="-5" dirty="0">
                <a:cs typeface="Century Gothic"/>
              </a:rPr>
              <a:t>DAG: </a:t>
            </a:r>
            <a:r>
              <a:rPr lang="pt-PT" sz="1400" spc="-5" dirty="0">
                <a:cs typeface="Century Gothic"/>
              </a:rPr>
              <a:t>é um grafo direcionado que possui uma ordenação topológica, uma sequência de vértices tal que cada aresta é direcionada do início para o final da sequência. </a:t>
            </a:r>
          </a:p>
          <a:p>
            <a:pPr algn="l">
              <a:lnSpc>
                <a:spcPct val="100000"/>
              </a:lnSpc>
              <a:spcBef>
                <a:spcPts val="10"/>
              </a:spcBef>
            </a:pPr>
            <a:endParaRPr lang="en-US" sz="1800" dirty="0">
              <a:cs typeface="Century Gothic"/>
            </a:endParaRPr>
          </a:p>
          <a:p>
            <a:pPr marL="41910" algn="l">
              <a:lnSpc>
                <a:spcPct val="100000"/>
              </a:lnSpc>
            </a:pPr>
            <a:r>
              <a:rPr lang="en-US" sz="1400" b="1" dirty="0">
                <a:cs typeface="Century Gothic"/>
              </a:rPr>
              <a:t>Tasks:</a:t>
            </a:r>
            <a:r>
              <a:rPr lang="en-US" sz="1400" b="1" spc="-30" dirty="0">
                <a:cs typeface="Century Gothic"/>
              </a:rPr>
              <a:t> </a:t>
            </a:r>
            <a:r>
              <a:rPr lang="pt-PT" sz="1400" dirty="0">
                <a:cs typeface="Century Gothic"/>
              </a:rPr>
              <a:t>As tarefas são geradas ao instanciar objetos operadores. Um objeto instanciado de um operador é chamada de tarefa. </a:t>
            </a:r>
          </a:p>
          <a:p>
            <a:pPr algn="l">
              <a:lnSpc>
                <a:spcPct val="100000"/>
              </a:lnSpc>
              <a:spcBef>
                <a:spcPts val="55"/>
              </a:spcBef>
            </a:pPr>
            <a:endParaRPr lang="en-US" sz="1400" dirty="0">
              <a:cs typeface="Century Gothic"/>
            </a:endParaRPr>
          </a:p>
          <a:p>
            <a:pPr marL="12700" algn="l">
              <a:lnSpc>
                <a:spcPts val="2155"/>
              </a:lnSpc>
            </a:pPr>
            <a:r>
              <a:rPr lang="en-US" sz="1400" b="1" dirty="0">
                <a:cs typeface="Century Gothic"/>
              </a:rPr>
              <a:t>Scheduler:</a:t>
            </a:r>
            <a:r>
              <a:rPr lang="en-US" sz="1400" b="1" spc="-25" dirty="0">
                <a:cs typeface="Century Gothic"/>
              </a:rPr>
              <a:t> </a:t>
            </a:r>
            <a:r>
              <a:rPr lang="pt-PT" sz="1400" spc="-5" dirty="0">
                <a:cs typeface="Century Gothic"/>
              </a:rPr>
              <a:t>as vantagens mais importantes do </a:t>
            </a:r>
            <a:r>
              <a:rPr lang="pt-PT" sz="1400" spc="-5" dirty="0" err="1">
                <a:cs typeface="Century Gothic"/>
              </a:rPr>
              <a:t>Airflow</a:t>
            </a:r>
            <a:r>
              <a:rPr lang="pt-PT" sz="1400" spc="-5" dirty="0">
                <a:cs typeface="Century Gothic"/>
              </a:rPr>
              <a:t> é o fato de ele vir com seu próprio Agendador. Ao contrário de muitas outras ferramentas de gerenciamento de fluxo de trabalho. </a:t>
            </a:r>
          </a:p>
          <a:p>
            <a:pPr algn="l">
              <a:lnSpc>
                <a:spcPct val="100000"/>
              </a:lnSpc>
              <a:spcBef>
                <a:spcPts val="25"/>
              </a:spcBef>
            </a:pPr>
            <a:endParaRPr lang="en-US" dirty="0">
              <a:cs typeface="Century Gothic"/>
            </a:endParaRPr>
          </a:p>
          <a:p>
            <a:pPr marL="12700" marR="1201420" algn="l">
              <a:lnSpc>
                <a:spcPct val="100000"/>
              </a:lnSpc>
            </a:pPr>
            <a:r>
              <a:rPr lang="en-US" sz="1400" b="1" spc="-5" dirty="0">
                <a:cs typeface="Century Gothic"/>
              </a:rPr>
              <a:t>X-COM: </a:t>
            </a:r>
            <a:r>
              <a:rPr lang="en-US" sz="1400" spc="-5" dirty="0">
                <a:cs typeface="Century Gothic"/>
              </a:rPr>
              <a:t>a</a:t>
            </a:r>
            <a:r>
              <a:rPr lang="pt-PT" sz="1400" spc="-5" dirty="0">
                <a:cs typeface="Century Gothic"/>
              </a:rPr>
              <a:t>través das funções X-COM, o </a:t>
            </a:r>
            <a:r>
              <a:rPr lang="pt-PT" sz="1400" spc="-5" dirty="0" err="1">
                <a:cs typeface="Century Gothic"/>
              </a:rPr>
              <a:t>Airflow</a:t>
            </a:r>
            <a:r>
              <a:rPr lang="pt-PT" sz="1400" spc="-5" dirty="0">
                <a:cs typeface="Century Gothic"/>
              </a:rPr>
              <a:t> permite que seus usuários passem informações entre diferentes tarefas através da utilização de seu próprio banco de dados. </a:t>
            </a:r>
          </a:p>
          <a:p>
            <a:pPr marL="12700" marR="1201420" algn="l">
              <a:lnSpc>
                <a:spcPct val="100000"/>
              </a:lnSpc>
            </a:pPr>
            <a:endParaRPr kumimoji="0" lang="pt-PT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  <a:cs typeface="+mn-cs"/>
              <a:sym typeface="Helvetica Light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DC47315F-6B60-4366-5DF7-4B2F9772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74A1F28F-75A6-3A52-526D-F02546F89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F1DCC430-1D70-3D43-EB01-0ACEA4535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0CCD9179-3465-2122-01CE-F81273BA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1D804EAB-17F2-58A0-3EAC-BBBBD8262B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B9AE1555-EC17-480E-4562-0DE9E8D78F4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6558418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01D6E-8345-2E84-7134-9E7526C9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832" y="1973180"/>
            <a:ext cx="3740894" cy="4158205"/>
          </a:xfrm>
          <a:prstGeom prst="rect">
            <a:avLst/>
          </a:prstGeom>
        </p:spPr>
      </p:pic>
      <p:pic>
        <p:nvPicPr>
          <p:cNvPr id="2050" name="Picture 2" descr="Get Started with Cron Jobs: Linux | by Prasad Pawar | Medium">
            <a:extLst>
              <a:ext uri="{FF2B5EF4-FFF2-40B4-BE49-F238E27FC236}">
                <a16:creationId xmlns:a16="http://schemas.microsoft.com/office/drawing/2014/main" id="{A313BC7E-D3E9-CD1F-E294-BC307E9E2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93" y="726615"/>
            <a:ext cx="2423739" cy="136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pache Airflow - Wikipedia">
            <a:extLst>
              <a:ext uri="{FF2B5EF4-FFF2-40B4-BE49-F238E27FC236}">
                <a16:creationId xmlns:a16="http://schemas.microsoft.com/office/drawing/2014/main" id="{14101AC8-8F3E-2774-3EA4-5856016FE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70" y="890216"/>
            <a:ext cx="1983083" cy="76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63C54D04-DC57-ECAC-F55F-D1EA0FD8E34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71163826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26030439-7A38-A7A0-8B86-F03A95D3C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088" y="868465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Airflow </a:t>
            </a:r>
            <a:r>
              <a:rPr lang="en-US" sz="3600" dirty="0" err="1"/>
              <a:t>só</a:t>
            </a:r>
            <a:r>
              <a:rPr lang="en-US" sz="3600" dirty="0"/>
              <a:t> </a:t>
            </a:r>
            <a:r>
              <a:rPr lang="en-US" sz="3600" dirty="0" err="1"/>
              <a:t>existe</a:t>
            </a:r>
            <a:r>
              <a:rPr lang="en-US" sz="3600" dirty="0"/>
              <a:t> para </a:t>
            </a:r>
            <a:r>
              <a:rPr lang="en-US" sz="3600" dirty="0" err="1"/>
              <a:t>contexto</a:t>
            </a:r>
            <a:r>
              <a:rPr lang="en-US" sz="3600" dirty="0"/>
              <a:t> de </a:t>
            </a:r>
            <a:r>
              <a:rPr lang="en-US" sz="3600" dirty="0" err="1"/>
              <a:t>Engenharia</a:t>
            </a:r>
            <a:r>
              <a:rPr lang="en-US" sz="3600" dirty="0"/>
              <a:t> de dados?</a:t>
            </a:r>
            <a:endParaRPr lang="pt-PT" sz="36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5E4FAC-5A15-EDF0-098B-5D4DEE9A7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60" y="2159725"/>
            <a:ext cx="6428280" cy="324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9C44FE-CF1D-DE21-044D-43C90DA384A9}"/>
              </a:ext>
            </a:extLst>
          </p:cNvPr>
          <p:cNvSpPr txBox="1"/>
          <p:nvPr/>
        </p:nvSpPr>
        <p:spPr>
          <a:xfrm>
            <a:off x="730166" y="5723820"/>
            <a:ext cx="8056783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4"/>
              </a:rPr>
              <a:t>https://medium.com/analytics-vidhya/orchestrating-machine-learning-experiments-for-mlops-using-apache-airflow-dcbc0bab3801</a:t>
            </a:r>
            <a:endParaRPr lang="pt-PT" sz="1200" dirty="0"/>
          </a:p>
        </p:txBody>
      </p:sp>
      <p:sp>
        <p:nvSpPr>
          <p:cNvPr id="4" name="Shape 36">
            <a:extLst>
              <a:ext uri="{FF2B5EF4-FFF2-40B4-BE49-F238E27FC236}">
                <a16:creationId xmlns:a16="http://schemas.microsoft.com/office/drawing/2014/main" id="{3C8756BE-54C6-CAEC-C34F-7891048EA67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28804660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87D404-8172-71F6-F4C1-6BCF02BD7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32" y="911950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1EF03F-7428-3E19-2FAD-888560291F15}"/>
              </a:ext>
            </a:extLst>
          </p:cNvPr>
          <p:cNvSpPr txBox="1"/>
          <p:nvPr/>
        </p:nvSpPr>
        <p:spPr>
          <a:xfrm>
            <a:off x="191379" y="2760556"/>
            <a:ext cx="3839657" cy="353943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600" b="1" dirty="0"/>
              <a:t>Resumo</a:t>
            </a:r>
          </a:p>
          <a:p>
            <a:r>
              <a:rPr lang="pt-PT" sz="1600" dirty="0"/>
              <a:t>Docker começou como um projeto de uma empresa de PaaS, transformou-se em uma ferramenta essencial para o desenvolvimento e a orquestração de </a:t>
            </a:r>
            <a:r>
              <a:rPr lang="pt-PT" sz="1600" dirty="0" err="1"/>
              <a:t>contêineres</a:t>
            </a:r>
            <a:r>
              <a:rPr lang="pt-PT" sz="1600" dirty="0"/>
              <a:t>, e ajudou a padronizar a forma como os aplicativos são desenvolvidos, testados e implantados em diferentes ambientes. Com o tempo, Docker influenciou profundamente o desenvolvimento de software e o </a:t>
            </a:r>
            <a:r>
              <a:rPr lang="pt-PT" sz="1600" dirty="0" err="1"/>
              <a:t>DevOps</a:t>
            </a:r>
            <a:r>
              <a:rPr lang="pt-PT" sz="1600" dirty="0"/>
              <a:t>, mesmo diante de uma competição crescente de outras tecnologias como </a:t>
            </a:r>
            <a:r>
              <a:rPr lang="pt-PT" sz="1600" dirty="0" err="1"/>
              <a:t>Kubernetes</a:t>
            </a:r>
            <a:r>
              <a:rPr lang="pt-PT" sz="16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D4D1C-30EC-A8C2-282A-4D19E88D2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862" y="3178736"/>
            <a:ext cx="4816815" cy="2568193"/>
          </a:xfrm>
          <a:prstGeom prst="rect">
            <a:avLst/>
          </a:prstGeom>
        </p:spPr>
      </p:pic>
      <p:pic>
        <p:nvPicPr>
          <p:cNvPr id="8" name="Picture 6" descr="Apache Airflow - Wikipedia">
            <a:extLst>
              <a:ext uri="{FF2B5EF4-FFF2-40B4-BE49-F238E27FC236}">
                <a16:creationId xmlns:a16="http://schemas.microsoft.com/office/drawing/2014/main" id="{93FB1762-A407-79BA-7050-63182378D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81" y="1463750"/>
            <a:ext cx="1627788" cy="62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3C18AF96-7563-CB6C-48E8-62E6A75841E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37865786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E160AB0-A40C-71D8-2694-81FEAB0E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1832669"/>
            <a:ext cx="7559040" cy="345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75FF9381-8634-7C03-5C31-720D40466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782" y="906905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Dockerizar</a:t>
            </a:r>
            <a:r>
              <a:rPr lang="en-US" sz="3600" dirty="0"/>
              <a:t> e </a:t>
            </a:r>
            <a:r>
              <a:rPr lang="en-US" sz="3600" dirty="0" err="1"/>
              <a:t>orquestrar</a:t>
            </a:r>
            <a:r>
              <a:rPr lang="en-US" sz="3600" dirty="0"/>
              <a:t> um </a:t>
            </a:r>
            <a:r>
              <a:rPr lang="en-US" sz="3600" dirty="0" err="1"/>
              <a:t>modelo</a:t>
            </a:r>
            <a:r>
              <a:rPr lang="en-US" sz="3600" dirty="0"/>
              <a:t> de machine learning</a:t>
            </a:r>
            <a:endParaRPr lang="pt-PT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8DA0AB-D547-30B7-95F1-5B4C86F15366}"/>
              </a:ext>
            </a:extLst>
          </p:cNvPr>
          <p:cNvSpPr txBox="1"/>
          <p:nvPr/>
        </p:nvSpPr>
        <p:spPr>
          <a:xfrm>
            <a:off x="730166" y="5723820"/>
            <a:ext cx="8056783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4"/>
              </a:rPr>
              <a:t>https://towardsdatascience.com/end-to-end-machine-learning-pipeline-with-docker-and-apache-airflow-from-scratch-35f6a75f57ad</a:t>
            </a:r>
            <a:endParaRPr lang="pt-PT" sz="120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57245FEA-821D-CB5B-B0F4-EBA7C0BAD25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94646330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535E68C4-36C9-440B-349F-E29D96E7E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2089" y="781143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Schedule - Databricks</a:t>
            </a:r>
            <a:endParaRPr lang="pt-PT" sz="3600" dirty="0"/>
          </a:p>
        </p:txBody>
      </p:sp>
      <p:pic>
        <p:nvPicPr>
          <p:cNvPr id="1026" name="Picture 2" descr="Databricks Multi-Task Job Scheduling | by Amy @GrabNGoInfo | GrabNGoInfo |  Medium">
            <a:extLst>
              <a:ext uri="{FF2B5EF4-FFF2-40B4-BE49-F238E27FC236}">
                <a16:creationId xmlns:a16="http://schemas.microsoft.com/office/drawing/2014/main" id="{25BE8979-2B98-92E9-96E1-9B833E964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70" y="1828298"/>
            <a:ext cx="7872549" cy="382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9FC16E-8224-7C00-C835-4518155DAFFB}"/>
              </a:ext>
            </a:extLst>
          </p:cNvPr>
          <p:cNvSpPr txBox="1"/>
          <p:nvPr/>
        </p:nvSpPr>
        <p:spPr>
          <a:xfrm>
            <a:off x="574766" y="5891250"/>
            <a:ext cx="6592388" cy="28757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  <a:hlinkClick r:id="rId4"/>
              </a:rPr>
              <a:t>https://medium.com/grabngoinfo/databricks-multi-task-job-scheduling-585d311d59ee</a:t>
            </a:r>
            <a:endParaRPr kumimoji="0" lang="pt-PT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Shape 36">
            <a:extLst>
              <a:ext uri="{FF2B5EF4-FFF2-40B4-BE49-F238E27FC236}">
                <a16:creationId xmlns:a16="http://schemas.microsoft.com/office/drawing/2014/main" id="{42DAF669-FBA8-6CD0-EDEB-A8478DA8DC8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79900286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535E68C4-36C9-440B-349F-E29D96E7E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2089" y="781143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Schedule – Power BI</a:t>
            </a:r>
            <a:endParaRPr lang="pt-PT" sz="3600" dirty="0"/>
          </a:p>
        </p:txBody>
      </p:sp>
      <p:pic>
        <p:nvPicPr>
          <p:cNvPr id="2050" name="Picture 2" descr="Configure scheduled refresh - Power BI | Microsoft Learn">
            <a:extLst>
              <a:ext uri="{FF2B5EF4-FFF2-40B4-BE49-F238E27FC236}">
                <a16:creationId xmlns:a16="http://schemas.microsoft.com/office/drawing/2014/main" id="{9DA195A0-B5A7-7F2F-F524-E80FE49DD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66" y="1470820"/>
            <a:ext cx="5204040" cy="422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BF1270-6D1E-476A-E5E6-D74574BDB359}"/>
              </a:ext>
            </a:extLst>
          </p:cNvPr>
          <p:cNvSpPr txBox="1"/>
          <p:nvPr/>
        </p:nvSpPr>
        <p:spPr>
          <a:xfrm>
            <a:off x="441959" y="5920121"/>
            <a:ext cx="7587343" cy="33855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600" dirty="0">
                <a:hlinkClick r:id="rId4"/>
              </a:rPr>
              <a:t>https://learn.microsoft.com/en-us/power-bi/connect-data/refresh-scheduled-refresh</a:t>
            </a:r>
            <a:endParaRPr lang="pt-PT" sz="1600" dirty="0"/>
          </a:p>
        </p:txBody>
      </p:sp>
      <p:sp>
        <p:nvSpPr>
          <p:cNvPr id="4" name="Shape 36">
            <a:extLst>
              <a:ext uri="{FF2B5EF4-FFF2-40B4-BE49-F238E27FC236}">
                <a16:creationId xmlns:a16="http://schemas.microsoft.com/office/drawing/2014/main" id="{BCA8E8A4-B498-458C-43D8-F85D87DAF1E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96679304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Azure Certification RoadMap">
            <a:extLst>
              <a:ext uri="{FF2B5EF4-FFF2-40B4-BE49-F238E27FC236}">
                <a16:creationId xmlns:a16="http://schemas.microsoft.com/office/drawing/2014/main" id="{26CF9D2C-3FF9-BF6F-0166-A8C389B9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216" y="1078617"/>
            <a:ext cx="4477332" cy="497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47BBC433-B5A1-A73A-A3CB-60CD896E12B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2688371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8EC5-4374-E2DC-373F-9D7DD2ACE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3C06D600-36C2-7AB9-35AD-CA822A00FA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>
            <a:extLst>
              <a:ext uri="{FF2B5EF4-FFF2-40B4-BE49-F238E27FC236}">
                <a16:creationId xmlns:a16="http://schemas.microsoft.com/office/drawing/2014/main" id="{C0D1F101-3095-1DB9-FCD6-F11B450A4E58}"/>
              </a:ext>
            </a:extLst>
          </p:cNvPr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>
            <a:extLst>
              <a:ext uri="{FF2B5EF4-FFF2-40B4-BE49-F238E27FC236}">
                <a16:creationId xmlns:a16="http://schemas.microsoft.com/office/drawing/2014/main" id="{EC2E6249-748A-AE4B-880D-91029710A4ED}"/>
              </a:ext>
            </a:extLst>
          </p:cNvPr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AD9D2A1F-7B3A-127A-2AF1-37C7D212FC52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E22A01B1-8B0A-5444-9FC0-D3A9D7245C09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1028" name="Picture 4" descr="No photo description available.">
            <a:extLst>
              <a:ext uri="{FF2B5EF4-FFF2-40B4-BE49-F238E27FC236}">
                <a16:creationId xmlns:a16="http://schemas.microsoft.com/office/drawing/2014/main" id="{3A371ABB-AA0E-7677-C6AA-CBF72CD83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32" y="1120902"/>
            <a:ext cx="4887686" cy="48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3E763B9C-2650-A57E-880F-2CC3FE45F70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76131902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AWS Certification">
            <a:extLst>
              <a:ext uri="{FF2B5EF4-FFF2-40B4-BE49-F238E27FC236}">
                <a16:creationId xmlns:a16="http://schemas.microsoft.com/office/drawing/2014/main" id="{785E931D-D962-AA2A-B6C1-9C12429A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3" y="1355493"/>
            <a:ext cx="8191206" cy="413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A0205C-8880-378A-5021-FDA6A89842E0}"/>
              </a:ext>
            </a:extLst>
          </p:cNvPr>
          <p:cNvSpPr txBox="1"/>
          <p:nvPr/>
        </p:nvSpPr>
        <p:spPr>
          <a:xfrm>
            <a:off x="926594" y="5735860"/>
            <a:ext cx="7067873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4"/>
              </a:rPr>
              <a:t>https://k21academy.com/amazon-web-services/aws-cloud-certifications/</a:t>
            </a:r>
            <a:endParaRPr lang="pt-PT" sz="120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BF7A7596-9DD0-0AD7-B8A7-6E7B7AB1F18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66374103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0205C-8880-378A-5021-FDA6A89842E0}"/>
              </a:ext>
            </a:extLst>
          </p:cNvPr>
          <p:cNvSpPr txBox="1"/>
          <p:nvPr/>
        </p:nvSpPr>
        <p:spPr>
          <a:xfrm>
            <a:off x="926594" y="5735860"/>
            <a:ext cx="7067873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200" dirty="0">
                <a:hlinkClick r:id="rId3"/>
              </a:rPr>
              <a:t>https://www.databricks.com/learn/certification/faq</a:t>
            </a:r>
            <a:endParaRPr lang="pt-PT" sz="1200" dirty="0"/>
          </a:p>
        </p:txBody>
      </p:sp>
      <p:pic>
        <p:nvPicPr>
          <p:cNvPr id="5124" name="Picture 4" descr="Achieve Your Goals With Databricks Certifications | Databricks Blog">
            <a:extLst>
              <a:ext uri="{FF2B5EF4-FFF2-40B4-BE49-F238E27FC236}">
                <a16:creationId xmlns:a16="http://schemas.microsoft.com/office/drawing/2014/main" id="{232603DC-52AF-15FD-AFD9-129E27758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9" y="1311368"/>
            <a:ext cx="7692962" cy="355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69DED04F-54CC-D198-806B-61CF67FE3B3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2531754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7C909-0879-C470-BAE2-70DB17BA7E87}"/>
              </a:ext>
            </a:extLst>
          </p:cNvPr>
          <p:cNvSpPr txBox="1"/>
          <p:nvPr/>
        </p:nvSpPr>
        <p:spPr>
          <a:xfrm>
            <a:off x="253770" y="6120176"/>
            <a:ext cx="6669544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/>
              <a:t>https://aws.amazon.com/getting-started/decision-guides/analytics-on-aws-how-to-choose/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585F9-EE44-4ECA-FFD6-0DFB088648CC}"/>
              </a:ext>
            </a:extLst>
          </p:cNvPr>
          <p:cNvSpPr txBox="1"/>
          <p:nvPr/>
        </p:nvSpPr>
        <p:spPr>
          <a:xfrm>
            <a:off x="1942726" y="953126"/>
            <a:ext cx="4572000" cy="83099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dirty="0"/>
              <a:t>Quanto as empresas gastam com </a:t>
            </a:r>
            <a:r>
              <a:rPr lang="pt-PT" dirty="0" err="1"/>
              <a:t>Cloud</a:t>
            </a:r>
            <a:r>
              <a:rPr lang="pt-PT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FCE32-F0DC-4924-75DE-ECE39484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70" y="2214581"/>
            <a:ext cx="4058246" cy="3462191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0DA15ED6-835E-7187-F1ED-8278F8525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611" y="2264769"/>
            <a:ext cx="4716377" cy="293222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600" dirty="0"/>
              <a:t>A maioria das empresas gasta mais de US$ 1 milhão por ano em computação em nuvem. </a:t>
            </a:r>
          </a:p>
          <a:p>
            <a:pPr marL="0" marR="0" lvl="0" indent="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600" dirty="0"/>
              <a:t>No entanto, estas conclusões não têm em conta alguns fatores de custos indiretos, como a migração para a nuvem e os custos de </a:t>
            </a:r>
            <a:r>
              <a:rPr lang="pt-PT" altLang="pt-PT" sz="1600" dirty="0" err="1"/>
              <a:t>refatoração</a:t>
            </a:r>
            <a:r>
              <a:rPr lang="pt-PT" altLang="pt-PT" sz="1600" dirty="0"/>
              <a:t>.</a:t>
            </a:r>
          </a:p>
          <a:p>
            <a:pPr marL="0" marR="0" lvl="0" indent="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600" dirty="0"/>
              <a:t> Mais especificamente, em empresas com mais de 1.000 funcionários, os custos da nuvem ficam em média entre US$ 2,4 milhões e US$ 6 milhões por ano. Isso representa 19% do gasto total dessas empresas, segundo pesquisa de 2022. Os custos de nuvem para PMEs variam de US$ 600.000 a US$ 1,2 milhão. </a:t>
            </a:r>
          </a:p>
        </p:txBody>
      </p:sp>
      <p:sp>
        <p:nvSpPr>
          <p:cNvPr id="4" name="Shape 36">
            <a:extLst>
              <a:ext uri="{FF2B5EF4-FFF2-40B4-BE49-F238E27FC236}">
                <a16:creationId xmlns:a16="http://schemas.microsoft.com/office/drawing/2014/main" id="{852B0BFD-3E62-A5BD-B8F5-5AC18B9E70AB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42175605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7C909-0879-C470-BAE2-70DB17BA7E87}"/>
              </a:ext>
            </a:extLst>
          </p:cNvPr>
          <p:cNvSpPr txBox="1"/>
          <p:nvPr/>
        </p:nvSpPr>
        <p:spPr>
          <a:xfrm>
            <a:off x="253770" y="6120176"/>
            <a:ext cx="6669544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https://learn.microsoft.com/pt-pt/cloud-computing/finops/overview-finops</a:t>
            </a:r>
            <a:endParaRPr lang="pt-PT" dirty="0"/>
          </a:p>
        </p:txBody>
      </p:sp>
      <p:pic>
        <p:nvPicPr>
          <p:cNvPr id="4" name="Picture 2" descr="FinOps | Thoughtworks Australia">
            <a:extLst>
              <a:ext uri="{FF2B5EF4-FFF2-40B4-BE49-F238E27FC236}">
                <a16:creationId xmlns:a16="http://schemas.microsoft.com/office/drawing/2014/main" id="{812911F2-F6D2-DC61-FBDA-1E7EC1E3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1295014"/>
            <a:ext cx="7090517" cy="443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3C97B934-C6EF-6D1C-670F-52435BF16C1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71125057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7C909-0879-C470-BAE2-70DB17BA7E87}"/>
              </a:ext>
            </a:extLst>
          </p:cNvPr>
          <p:cNvSpPr txBox="1"/>
          <p:nvPr/>
        </p:nvSpPr>
        <p:spPr>
          <a:xfrm>
            <a:off x="253770" y="6120176"/>
            <a:ext cx="6669544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https://learn.microsoft.com/pt-pt/cloud-computing/finops/overview-finops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AAF17-D206-AF43-B3D1-A63D3D95A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471" y="974599"/>
            <a:ext cx="6001058" cy="4908802"/>
          </a:xfrm>
          <a:prstGeom prst="rect">
            <a:avLst/>
          </a:prstGeom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63F3034E-23B3-FD5B-DC12-34F5CA4322E1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27188930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7C909-0879-C470-BAE2-70DB17BA7E87}"/>
              </a:ext>
            </a:extLst>
          </p:cNvPr>
          <p:cNvSpPr txBox="1"/>
          <p:nvPr/>
        </p:nvSpPr>
        <p:spPr>
          <a:xfrm>
            <a:off x="203552" y="5981757"/>
            <a:ext cx="8658947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https://www.linkedin.com/pulse/dataops-transformando-engenharia-de-dados-com-e-bruno-l-mendes-ghfff/?originalSubdomain=pt</a:t>
            </a:r>
            <a:endParaRPr lang="pt-PT" dirty="0"/>
          </a:p>
        </p:txBody>
      </p:sp>
      <p:pic>
        <p:nvPicPr>
          <p:cNvPr id="3074" name="Picture 2" descr="DataOps: Transformando a Engenharia de Dados com Observabilidade e  Automatização">
            <a:extLst>
              <a:ext uri="{FF2B5EF4-FFF2-40B4-BE49-F238E27FC236}">
                <a16:creationId xmlns:a16="http://schemas.microsoft.com/office/drawing/2014/main" id="{CA0BB4F0-6C13-A8F5-D6B8-0ED29341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10" y="1369026"/>
            <a:ext cx="60007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918019AE-587D-4B22-06A0-30D8073B79D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598953256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7C909-0879-C470-BAE2-70DB17BA7E87}"/>
              </a:ext>
            </a:extLst>
          </p:cNvPr>
          <p:cNvSpPr txBox="1"/>
          <p:nvPr/>
        </p:nvSpPr>
        <p:spPr>
          <a:xfrm>
            <a:off x="203552" y="5981757"/>
            <a:ext cx="86589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https://acceldataio.medium.com/a-guide-to-evaluating-data-observability-tools-5589ad9d35ed</a:t>
            </a:r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3D3D5C-6E24-FFC5-B802-5FC9F06C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3" y="1039844"/>
            <a:ext cx="7863838" cy="44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D5AE5638-0516-ED7F-D21D-5E61FAE7A30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4978738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7C909-0879-C470-BAE2-70DB17BA7E87}"/>
              </a:ext>
            </a:extLst>
          </p:cNvPr>
          <p:cNvSpPr txBox="1"/>
          <p:nvPr/>
        </p:nvSpPr>
        <p:spPr>
          <a:xfrm>
            <a:off x="203552" y="5981757"/>
            <a:ext cx="86589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https://www.montecarlodata.com/blog-what-is-data-observability/</a:t>
            </a:r>
            <a:endParaRPr lang="pt-PT" dirty="0"/>
          </a:p>
        </p:txBody>
      </p:sp>
      <p:pic>
        <p:nvPicPr>
          <p:cNvPr id="3074" name="Picture 2" descr="What Is Data Observability? 5 Key Pillars To Know In 2024">
            <a:extLst>
              <a:ext uri="{FF2B5EF4-FFF2-40B4-BE49-F238E27FC236}">
                <a16:creationId xmlns:a16="http://schemas.microsoft.com/office/drawing/2014/main" id="{87EA1EC9-0F40-8ACB-AD0D-0DFFFD85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2" y="1020582"/>
            <a:ext cx="8629163" cy="453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4E03EB99-ABA4-223E-0D16-9EA44E257BE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94821200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7C909-0879-C470-BAE2-70DB17BA7E87}"/>
              </a:ext>
            </a:extLst>
          </p:cNvPr>
          <p:cNvSpPr txBox="1"/>
          <p:nvPr/>
        </p:nvSpPr>
        <p:spPr>
          <a:xfrm>
            <a:off x="197782" y="5954786"/>
            <a:ext cx="86589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https://acceldataio.medium.com/a-guide-to-evaluating-data-observability-tools-5589ad9d35ed</a:t>
            </a:r>
            <a:endParaRPr lang="pt-PT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FCAA78-F811-0CC8-647E-531F08786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05" y="2409623"/>
            <a:ext cx="7850270" cy="177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6D1235-C765-D8F7-D95D-8F59EF2D214E}"/>
              </a:ext>
            </a:extLst>
          </p:cNvPr>
          <p:cNvSpPr txBox="1"/>
          <p:nvPr/>
        </p:nvSpPr>
        <p:spPr>
          <a:xfrm>
            <a:off x="1942726" y="953126"/>
            <a:ext cx="4572000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dirty="0"/>
              <a:t>Framework – Data </a:t>
            </a:r>
            <a:r>
              <a:rPr lang="pt-PT" dirty="0" err="1"/>
              <a:t>Observability</a:t>
            </a:r>
            <a:endParaRPr lang="pt-PT" dirty="0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148EF28A-EDDA-8B52-889D-51F7E78A791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71873714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7C909-0879-C470-BAE2-70DB17BA7E87}"/>
              </a:ext>
            </a:extLst>
          </p:cNvPr>
          <p:cNvSpPr txBox="1"/>
          <p:nvPr/>
        </p:nvSpPr>
        <p:spPr>
          <a:xfrm>
            <a:off x="197782" y="5954786"/>
            <a:ext cx="86589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https://acceldataio.medium.com/a-guide-to-evaluating-data-observability-tools-5589ad9d35ed</a:t>
            </a:r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D1235-C765-D8F7-D95D-8F59EF2D214E}"/>
              </a:ext>
            </a:extLst>
          </p:cNvPr>
          <p:cNvSpPr txBox="1"/>
          <p:nvPr/>
        </p:nvSpPr>
        <p:spPr>
          <a:xfrm>
            <a:off x="1942726" y="876336"/>
            <a:ext cx="4572000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dirty="0" err="1"/>
              <a:t>Finops</a:t>
            </a:r>
            <a:r>
              <a:rPr lang="pt-PT" dirty="0"/>
              <a:t> x Data </a:t>
            </a:r>
            <a:r>
              <a:rPr lang="pt-PT" dirty="0" err="1"/>
              <a:t>Observability</a:t>
            </a:r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9CA82-E06B-A0CA-D880-B776545A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009" y="1420673"/>
            <a:ext cx="3568883" cy="4343623"/>
          </a:xfrm>
          <a:prstGeom prst="rect">
            <a:avLst/>
          </a:prstGeom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A45494AC-09F6-BCFC-1D0E-9ECEE6911D9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1073566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7A428-D869-0B43-3D4B-206B104C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F7F51532-819C-44B6-708D-B66B822FEE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>
            <a:extLst>
              <a:ext uri="{FF2B5EF4-FFF2-40B4-BE49-F238E27FC236}">
                <a16:creationId xmlns:a16="http://schemas.microsoft.com/office/drawing/2014/main" id="{65103A54-275C-0874-C2B2-15E919C242A9}"/>
              </a:ext>
            </a:extLst>
          </p:cNvPr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>
            <a:extLst>
              <a:ext uri="{FF2B5EF4-FFF2-40B4-BE49-F238E27FC236}">
                <a16:creationId xmlns:a16="http://schemas.microsoft.com/office/drawing/2014/main" id="{FFDF69CF-154E-0C24-DAC3-8EF7F340C7FD}"/>
              </a:ext>
            </a:extLst>
          </p:cNvPr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4A86611A-6305-C121-1AAB-BC641A92E3EB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2D0375F-CFC4-5E7D-5E3F-59B28430E790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050" name="Picture 2" descr="Power BI: Funções em Business Intelligence">
            <a:extLst>
              <a:ext uri="{FF2B5EF4-FFF2-40B4-BE49-F238E27FC236}">
                <a16:creationId xmlns:a16="http://schemas.microsoft.com/office/drawing/2014/main" id="{97EBFF21-6E2A-F88D-5338-FB4FD1FEB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93" y="1043461"/>
            <a:ext cx="8107678" cy="506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82C3D061-F4BD-FBE3-B5B7-2BE6FA52F33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1904895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BFFC-90EC-F409-75A9-D38DB225B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3ACA9E73-6131-04F9-EB5B-B8729907E3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>
            <a:extLst>
              <a:ext uri="{FF2B5EF4-FFF2-40B4-BE49-F238E27FC236}">
                <a16:creationId xmlns:a16="http://schemas.microsoft.com/office/drawing/2014/main" id="{F96555C7-F7AA-4289-D517-C2C5BF7BAA26}"/>
              </a:ext>
            </a:extLst>
          </p:cNvPr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>
            <a:extLst>
              <a:ext uri="{FF2B5EF4-FFF2-40B4-BE49-F238E27FC236}">
                <a16:creationId xmlns:a16="http://schemas.microsoft.com/office/drawing/2014/main" id="{8466A326-CB36-5F5A-0FF3-C59757ECE6F7}"/>
              </a:ext>
            </a:extLst>
          </p:cNvPr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C5FD6C13-808A-00AA-87A9-7095473F324F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77ACA8D0-D287-8744-1FC4-1FE5154CB5D8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3074" name="Picture 2" descr="Organograma: o que é e como fazer um?">
            <a:extLst>
              <a:ext uri="{FF2B5EF4-FFF2-40B4-BE49-F238E27FC236}">
                <a16:creationId xmlns:a16="http://schemas.microsoft.com/office/drawing/2014/main" id="{A7EE56E8-FBD0-FF13-D7B3-750F51506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1208528"/>
            <a:ext cx="8001001" cy="4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746641C8-5166-1189-8F3F-4854F8C4416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6346761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BE9F0-8290-DAAA-911C-F0613AD87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F53EE4B8-5FDF-113C-377D-30238D3C6B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4755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2CE90B12-DFE5-E783-F79E-92F1BB5C018A}"/>
              </a:ext>
            </a:extLst>
          </p:cNvPr>
          <p:cNvSpPr/>
          <p:nvPr/>
        </p:nvSpPr>
        <p:spPr>
          <a:xfrm>
            <a:off x="6514726" y="4651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D42D7EB6-24EC-A054-E9FC-AB720816D282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6A06A1D0-90C5-D94F-C1D6-00E0FE6AF341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406F0F5-7CF5-DD43-A71D-3BBEB36E4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4" y="1556941"/>
            <a:ext cx="4997379" cy="374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3CADB-6CDE-1604-4895-B46048FCE961}"/>
              </a:ext>
            </a:extLst>
          </p:cNvPr>
          <p:cNvSpPr txBox="1"/>
          <p:nvPr/>
        </p:nvSpPr>
        <p:spPr>
          <a:xfrm>
            <a:off x="5334000" y="892286"/>
            <a:ext cx="3578716" cy="504753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Recursos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Humanos (RH)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Lista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presença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funcionários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com entradas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Nome: Maria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Horas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trabalhadas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8h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Dias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folga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Informações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horas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trabalhadas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equipe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departamento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Departamento X: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Média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7h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Departamento Y: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Média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9h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Conhecimento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Identificação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um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padrão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funcionários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Departamento Y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sobrecarregados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 que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um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aumento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taxa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rotatividade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É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necessário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reavaliar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alocação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tarefas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CCAAF80-F372-A4D7-BFD0-7CF8B5E98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510C88EC-09CF-392D-093B-D5FC7D81B11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417400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8C49B-4B18-A222-5AE9-D2670740D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>
            <a:extLst>
              <a:ext uri="{FF2B5EF4-FFF2-40B4-BE49-F238E27FC236}">
                <a16:creationId xmlns:a16="http://schemas.microsoft.com/office/drawing/2014/main" id="{CB458325-8D89-1D5D-23C4-6B97BE5E55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1284" y="-14755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4" name="Shape 34">
            <a:extLst>
              <a:ext uri="{FF2B5EF4-FFF2-40B4-BE49-F238E27FC236}">
                <a16:creationId xmlns:a16="http://schemas.microsoft.com/office/drawing/2014/main" id="{3FF05466-1697-86EB-C00E-F7AA4C428615}"/>
              </a:ext>
            </a:extLst>
          </p:cNvPr>
          <p:cNvSpPr/>
          <p:nvPr/>
        </p:nvSpPr>
        <p:spPr>
          <a:xfrm>
            <a:off x="6514726" y="4651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>
            <a:extLst>
              <a:ext uri="{FF2B5EF4-FFF2-40B4-BE49-F238E27FC236}">
                <a16:creationId xmlns:a16="http://schemas.microsoft.com/office/drawing/2014/main" id="{59CB255B-A29C-5868-2738-DA5DB31641DA}"/>
              </a:ext>
            </a:extLst>
          </p:cNvPr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4A395A90-0189-B58B-F814-E79552132C79}"/>
              </a:ext>
            </a:extLst>
          </p:cNvPr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34055F21-38B1-2E89-10E1-443656864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122" name="Picture 2" descr="What is Marketing? - Intandem Communications">
            <a:extLst>
              <a:ext uri="{FF2B5EF4-FFF2-40B4-BE49-F238E27FC236}">
                <a16:creationId xmlns:a16="http://schemas.microsoft.com/office/drawing/2014/main" id="{6D5C4084-2B50-EED3-97E5-BFD4A0C5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5" y="1827037"/>
            <a:ext cx="5014232" cy="3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76097-7FEC-9BF9-A652-41713139CD99}"/>
              </a:ext>
            </a:extLst>
          </p:cNvPr>
          <p:cNvSpPr txBox="1"/>
          <p:nvPr/>
        </p:nvSpPr>
        <p:spPr>
          <a:xfrm>
            <a:off x="5334000" y="892286"/>
            <a:ext cx="3578716" cy="504753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Resultados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campanhas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publicitárias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Cliques no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anúncio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1.000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Taxa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conversão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Sudeste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Informações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Relatório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comparativo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desempenho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Campanha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taxa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conversão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50%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Campanha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 no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Sudeste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Conhecimento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Decisão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estratégica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Campanha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melhor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Sudeste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devido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à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mensagem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alinhada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 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público-alvo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Podemos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formato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outras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regiões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DF72C012-E75C-0B9B-D7BB-4565ED81375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en-US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23243486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1ada0a2f-b917-4d51-b0d0-d418a10c8b23}" enabled="1" method="Standard" siteId="{12a3af23-a769-4654-847f-958f3d479f4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23005</TotalTime>
  <Words>3637</Words>
  <Application>Microsoft Office PowerPoint</Application>
  <PresentationFormat>On-screen Show (4:3)</PresentationFormat>
  <Paragraphs>484</Paragraphs>
  <Slides>59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Aptos Narrow</vt:lpstr>
      <vt:lpstr>Arial</vt:lpstr>
      <vt:lpstr>Arial Unicode MS</vt:lpstr>
      <vt:lpstr>Calibri</vt:lpstr>
      <vt:lpstr>Century Gothic</vt:lpstr>
      <vt:lpstr>Helvetica</vt:lpstr>
      <vt:lpstr>Helvetica Light</vt:lpstr>
      <vt:lpstr>Helvetica Neue</vt:lpstr>
      <vt:lpstr>inherit</vt:lpstr>
      <vt:lpstr>Wingdings</vt:lpstr>
      <vt:lpstr>White</vt:lpstr>
      <vt:lpstr>Worksheet</vt:lpstr>
      <vt:lpstr>Aula 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 que isso tem a ver com Big Data?</vt:lpstr>
      <vt:lpstr>O que isso tem a ver com Big Data?</vt:lpstr>
      <vt:lpstr>O que isso tem a ver com Data Warehouse, Data Lake e Lakehoue?</vt:lpstr>
      <vt:lpstr>O que isso tem a ver com Data Warehouse, Data Lake e Lakehoue?</vt:lpstr>
      <vt:lpstr>O que isso tem a ver com Data Warehouse, Data Lake e Lakehoue?</vt:lpstr>
      <vt:lpstr>O que isso tem a ver com Snowflake e Databricks?</vt:lpstr>
      <vt:lpstr>O que isso tem a ver com Snowflake e Databricks?</vt:lpstr>
      <vt:lpstr>PowerPoint Presentation</vt:lpstr>
      <vt:lpstr>PowerPoint Presentation</vt:lpstr>
      <vt:lpstr> </vt:lpstr>
      <vt:lpstr>PowerPoint Presentation</vt:lpstr>
      <vt:lpstr>PowerPoint Presentation</vt:lpstr>
      <vt:lpstr>O que é orquestração de dados?</vt:lpstr>
      <vt:lpstr>PowerPoint Presentation</vt:lpstr>
      <vt:lpstr>Por que é tão popular??</vt:lpstr>
      <vt:lpstr>PowerPoint Presentation</vt:lpstr>
      <vt:lpstr>PowerPoint Presentation</vt:lpstr>
      <vt:lpstr>PowerPoint Presentation</vt:lpstr>
      <vt:lpstr>Por que airflow e não um script em python?</vt:lpstr>
      <vt:lpstr>Componentes </vt:lpstr>
      <vt:lpstr>Componentes </vt:lpstr>
      <vt:lpstr>PowerPoint Presentation</vt:lpstr>
      <vt:lpstr>Regras de gatilho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Bash Operator  Shell</vt:lpstr>
      <vt:lpstr>Python Operator</vt:lpstr>
      <vt:lpstr>PowerPoint Presentation</vt:lpstr>
      <vt:lpstr>PowerPoint Presentation</vt:lpstr>
      <vt:lpstr>Airflow só existe para contexto de Engenharia de dados?</vt:lpstr>
      <vt:lpstr>PowerPoint Presentation</vt:lpstr>
      <vt:lpstr>Dockerizar e orquestrar um modelo de machine learning</vt:lpstr>
      <vt:lpstr>Schedule - Databricks</vt:lpstr>
      <vt:lpstr>Schedule – 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Moutinho,Rodrigo,PT-Linda a Velha</dc:creator>
  <cp:lastModifiedBy>Davi Almeida</cp:lastModifiedBy>
  <cp:revision>74</cp:revision>
  <dcterms:modified xsi:type="dcterms:W3CDTF">2025-02-03T16:11:38Z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2024-06-04T15:54:19Z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193a6450-2640-46d5-b622-a246ac2ac69f</vt:lpwstr>
  </property>
  <property fmtid="{D5CDD505-2E9C-101B-9397-08002B2CF9AE}" pid="8" name="MSIP_Label_1ada0a2f-b917-4d51-b0d0-d418a10c8b23_ContentBits">
    <vt:lpwstr>0</vt:lpwstr>
  </property>
</Properties>
</file>